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ong Shoua Lee"/>
  <p:cmAuthor clrIdx="1" id="1" initials="" lastIdx="1" name="School Koll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7T02:41:25.161">
    <p:pos x="6000" y="0"/>
    <p:text>I don't know what causes page is actually about...</p:text>
  </p:cm>
  <p:cm authorId="1" idx="1" dt="2024-04-27T02:41:25.161">
    <p:pos x="6000" y="0"/>
    <p:text>I think we can just leave what's stated, but add a bullet that no new functionality was added/changed by the team.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fab35c1c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fab35c1c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(Mekdes)</a:t>
            </a:r>
            <a:endParaRPr/>
          </a:p>
          <a:p>
            <a:pPr indent="0" lvl="0" marL="0" rtl="0" algn="l">
              <a:spcBef>
                <a:spcPts val="0"/>
              </a:spcBef>
              <a:spcAft>
                <a:spcPts val="0"/>
              </a:spcAft>
              <a:buNone/>
            </a:pPr>
            <a:r>
              <a:rPr lang="en"/>
              <a:t>Support global audience (Internationalization and Localization) and added copyright protection.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b9806b01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b9806b01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(Mekdes)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b9806b01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b9806b010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 admins can send an email to all registered users for updates or news (server down, etc…), in the second Textbox called email contains all the registered users’ email from the database in which the logged in admin can control which email can </a:t>
            </a:r>
            <a:r>
              <a:rPr lang="en"/>
              <a:t>receive</a:t>
            </a:r>
            <a:r>
              <a:rPr lang="en"/>
              <a:t> the message.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b9806b010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b9806b010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 Admins can create a new instructor or update or delete an existing </a:t>
            </a:r>
            <a:r>
              <a:rPr lang="en"/>
              <a:t>instructor</a:t>
            </a:r>
            <a:r>
              <a:rPr lang="en"/>
              <a:t> from the list or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Admin can approve or remove the suggested school from visitors/users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e4965af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e4965af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 an API support document to help guide users/ admin how to use API to get JSON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b9806b010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b9806b010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a:t>
            </a:r>
            <a:r>
              <a:rPr lang="en">
                <a:solidFill>
                  <a:schemeClr val="dk1"/>
                </a:solidFill>
              </a:rPr>
              <a:t> admin </a:t>
            </a:r>
            <a:r>
              <a:rPr lang="en" sz="1300">
                <a:solidFill>
                  <a:schemeClr val="dk1"/>
                </a:solidFill>
                <a:latin typeface="Lato"/>
                <a:ea typeface="Lato"/>
                <a:cs typeface="Lato"/>
                <a:sym typeface="Lato"/>
              </a:rPr>
              <a:t>c</a:t>
            </a:r>
            <a:r>
              <a:rPr lang="en" sz="1300">
                <a:solidFill>
                  <a:schemeClr val="dk1"/>
                </a:solidFill>
                <a:latin typeface="Lato"/>
                <a:ea typeface="Lato"/>
                <a:cs typeface="Lato"/>
                <a:sym typeface="Lato"/>
              </a:rPr>
              <a:t>an update database with school information by uploading a CSV file with proper data, the professor sent a new data file with updated zip code </a:t>
            </a:r>
            <a:r>
              <a:rPr lang="en" sz="1300">
                <a:solidFill>
                  <a:schemeClr val="lt1"/>
                </a:solidFill>
                <a:latin typeface="Lato"/>
                <a:ea typeface="Lato"/>
                <a:cs typeface="Lato"/>
                <a:sym typeface="Lato"/>
              </a:rPr>
              <a:t>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c5bc4d08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c5bc4d0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(Pong &amp; Hamdi)</a:t>
            </a:r>
            <a:endParaRPr/>
          </a:p>
          <a:p>
            <a:pPr indent="-298450" lvl="0" marL="457200" rtl="0" algn="l">
              <a:spcBef>
                <a:spcPts val="0"/>
              </a:spcBef>
              <a:spcAft>
                <a:spcPts val="0"/>
              </a:spcAft>
              <a:buSzPts val="1100"/>
              <a:buChar char="●"/>
            </a:pPr>
            <a:r>
              <a:rPr lang="en"/>
              <a:t>Fixed the format for all the user/visitor slides to better organize the split between what the user/visitors </a:t>
            </a:r>
            <a:r>
              <a:rPr lang="en"/>
              <a:t>sees</a:t>
            </a:r>
            <a:r>
              <a:rPr lang="en"/>
              <a:t> and what the team has implemented/changed.</a:t>
            </a:r>
            <a:endParaRPr/>
          </a:p>
          <a:p>
            <a:pPr indent="-298450" lvl="0" marL="457200" rtl="0" algn="l">
              <a:spcBef>
                <a:spcPts val="0"/>
              </a:spcBef>
              <a:spcAft>
                <a:spcPts val="0"/>
              </a:spcAft>
              <a:buSzPts val="1100"/>
              <a:buChar char="●"/>
            </a:pPr>
            <a:r>
              <a:rPr lang="en"/>
              <a:t>Simplifying </a:t>
            </a:r>
            <a:r>
              <a:rPr lang="en"/>
              <a:t>multiple bullets into a singular bullet point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e4965af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e4965af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01d85f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01d85f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e4965af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e4965af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c5bc4d0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c5bc4d0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Welcome Class and distinguished guests.  Thank you for joining us.   This was a really fun project for the team.  We were very engaged in the work.  Many opportunities to hone skills and learn about new concepts.  We had a lot of fun with this – we welcome your feedback.</a:t>
            </a:r>
            <a:endParaRPr/>
          </a:p>
          <a:p>
            <a:pPr indent="-298450" lvl="0" marL="457200" rtl="0" algn="l">
              <a:spcBef>
                <a:spcPts val="0"/>
              </a:spcBef>
              <a:spcAft>
                <a:spcPts val="0"/>
              </a:spcAft>
              <a:buSzPts val="1100"/>
              <a:buChar char="-"/>
            </a:pPr>
            <a:r>
              <a:rPr lang="en"/>
              <a:t>Introduce Members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We’ll show you functions as admin</a:t>
            </a:r>
            <a:endParaRPr/>
          </a:p>
          <a:p>
            <a:pPr indent="-298450" lvl="0" marL="457200" rtl="0" algn="l">
              <a:spcBef>
                <a:spcPts val="0"/>
              </a:spcBef>
              <a:spcAft>
                <a:spcPts val="0"/>
              </a:spcAft>
              <a:buSzPts val="1100"/>
              <a:buChar char="●"/>
            </a:pPr>
            <a:r>
              <a:rPr lang="en"/>
              <a:t>Then show you functions available as a User/Visitor</a:t>
            </a:r>
            <a:endParaRPr/>
          </a:p>
          <a:p>
            <a:pPr indent="-298450" lvl="0" marL="457200" rtl="0" algn="l">
              <a:spcBef>
                <a:spcPts val="0"/>
              </a:spcBef>
              <a:spcAft>
                <a:spcPts val="0"/>
              </a:spcAft>
              <a:buSzPts val="1100"/>
              <a:buChar char="●"/>
            </a:pPr>
            <a:r>
              <a:rPr lang="en"/>
              <a:t>We’ll pass the mic to team members as we parse through the </a:t>
            </a:r>
            <a:r>
              <a:rPr lang="en"/>
              <a:t>functions</a:t>
            </a:r>
            <a:endParaRPr/>
          </a:p>
          <a:p>
            <a:pPr indent="-298450" lvl="0" marL="457200" rtl="0" algn="l">
              <a:spcBef>
                <a:spcPts val="0"/>
              </a:spcBef>
              <a:spcAft>
                <a:spcPts val="0"/>
              </a:spcAft>
              <a:buSzPts val="1100"/>
              <a:buChar char="●"/>
            </a:pPr>
            <a:r>
              <a:rPr lang="en"/>
              <a:t>Finally — Q&amp;A sessions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is Learn &amp; Help 3.0 (building on what </a:t>
            </a:r>
            <a:r>
              <a:rPr lang="en"/>
              <a:t>existed</a:t>
            </a:r>
            <a:r>
              <a:rPr lang="en"/>
              <a:t> prior)</a:t>
            </a:r>
            <a:endParaRPr/>
          </a:p>
          <a:p>
            <a:pPr indent="-298450" lvl="0" marL="457200" rtl="0" algn="l">
              <a:spcBef>
                <a:spcPts val="0"/>
              </a:spcBef>
              <a:spcAft>
                <a:spcPts val="0"/>
              </a:spcAft>
              <a:buSzPts val="1100"/>
              <a:buChar char="-"/>
            </a:pPr>
            <a:r>
              <a:rPr lang="en"/>
              <a:t>Presentation will cover (New functions as Admin, then new </a:t>
            </a:r>
            <a:r>
              <a:rPr lang="en"/>
              <a:t>capabilities</a:t>
            </a:r>
            <a:r>
              <a:rPr lang="en"/>
              <a:t> for Users (User experience)</a:t>
            </a:r>
            <a:endParaRPr/>
          </a:p>
          <a:p>
            <a:pPr indent="-298450" lvl="0" marL="457200" rtl="0" algn="l">
              <a:spcBef>
                <a:spcPts val="0"/>
              </a:spcBef>
              <a:spcAft>
                <a:spcPts val="0"/>
              </a:spcAft>
              <a:buSzPts val="1100"/>
              <a:buChar char="-"/>
            </a:pPr>
            <a:r>
              <a:rPr lang="en"/>
              <a:t>Demo the changes/</a:t>
            </a:r>
            <a:r>
              <a:rPr lang="en"/>
              <a:t>additions</a:t>
            </a:r>
            <a:r>
              <a:rPr lang="en"/>
              <a:t> in same manner (Admin / User) </a:t>
            </a:r>
            <a:endParaRPr/>
          </a:p>
          <a:p>
            <a:pPr indent="-298450" lvl="0" marL="457200" rtl="0" algn="l">
              <a:spcBef>
                <a:spcPts val="0"/>
              </a:spcBef>
              <a:spcAft>
                <a:spcPts val="0"/>
              </a:spcAft>
              <a:buSzPts val="1100"/>
              <a:buChar char="-"/>
            </a:pPr>
            <a:r>
              <a:rPr lang="en"/>
              <a:t>Wrap-up with Q &amp; 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01d85fe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01d85fe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01d85fe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01d85fe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e4965af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e4965af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again this is from a User’s perspective.  </a:t>
            </a:r>
            <a:r>
              <a:rPr lang="en"/>
              <a:t>Functionality added was explained earlier in Admin slides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e4965af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e4965af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01d85fe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01d85fe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e4965a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e4965a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e4965af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e4965af4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c5bc4d0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c5bc4d08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e4965af4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e4965af4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c5bc4d0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c5bc4d0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will be Admin Functions first, then as User/visitor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c5bc4d0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c5bc4d08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b9806b010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b9806b010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Added or Changed</a:t>
            </a:r>
            <a:endParaRPr/>
          </a:p>
          <a:p>
            <a:pPr indent="-298450" lvl="0" marL="457200" rtl="0" algn="l">
              <a:spcBef>
                <a:spcPts val="0"/>
              </a:spcBef>
              <a:spcAft>
                <a:spcPts val="0"/>
              </a:spcAft>
              <a:buSzPts val="1100"/>
              <a:buChar char="●"/>
            </a:pPr>
            <a:r>
              <a:rPr lang="en"/>
              <a:t>(Users) - Added Team Member names, emails, phone numbers, etc..</a:t>
            </a:r>
            <a:endParaRPr/>
          </a:p>
          <a:p>
            <a:pPr indent="-298450" lvl="0" marL="457200" rtl="0" algn="l">
              <a:spcBef>
                <a:spcPts val="0"/>
              </a:spcBef>
              <a:spcAft>
                <a:spcPts val="0"/>
              </a:spcAft>
              <a:buSzPts val="1100"/>
              <a:buChar char="●"/>
            </a:pPr>
            <a:r>
              <a:rPr lang="en"/>
              <a:t>(Schools) - Added CRUD operations, Added Profile Picture, Moved Options selector to be </a:t>
            </a:r>
            <a:r>
              <a:rPr lang="en"/>
              <a:t>visible</a:t>
            </a:r>
            <a:r>
              <a:rPr lang="en"/>
              <a:t>, Image upload </a:t>
            </a:r>
            <a:r>
              <a:rPr lang="en"/>
              <a:t>functionality</a:t>
            </a:r>
            <a:r>
              <a:rPr lang="en"/>
              <a:t>.</a:t>
            </a:r>
            <a:endParaRPr/>
          </a:p>
          <a:p>
            <a:pPr indent="-298450" lvl="0" marL="457200" rtl="0" algn="l">
              <a:spcBef>
                <a:spcPts val="0"/>
              </a:spcBef>
              <a:spcAft>
                <a:spcPts val="0"/>
              </a:spcAft>
              <a:buSzPts val="1100"/>
              <a:buChar char="●"/>
            </a:pPr>
            <a:r>
              <a:rPr lang="en"/>
              <a:t>(School Report HTML) - Added missing (logos)</a:t>
            </a:r>
            <a:endParaRPr/>
          </a:p>
          <a:p>
            <a:pPr indent="-298450" lvl="0" marL="457200" rtl="0" algn="l">
              <a:spcBef>
                <a:spcPts val="0"/>
              </a:spcBef>
              <a:spcAft>
                <a:spcPts val="0"/>
              </a:spcAft>
              <a:buSzPts val="1100"/>
              <a:buChar char="●"/>
            </a:pPr>
            <a:r>
              <a:rPr lang="en"/>
              <a:t>(Books) - Added Filter (Grid vs List view), modified filter/sort by Grade Level</a:t>
            </a:r>
            <a:endParaRPr/>
          </a:p>
          <a:p>
            <a:pPr indent="-298450" lvl="0" marL="457200" rtl="0" algn="l">
              <a:spcBef>
                <a:spcPts val="0"/>
              </a:spcBef>
              <a:spcAft>
                <a:spcPts val="0"/>
              </a:spcAft>
              <a:buSzPts val="1100"/>
              <a:buChar char="●"/>
            </a:pPr>
            <a:r>
              <a:rPr lang="en"/>
              <a:t>(Books Report HTML - Added </a:t>
            </a:r>
            <a:r>
              <a:rPr lang="en">
                <a:solidFill>
                  <a:schemeClr val="dk1"/>
                </a:solidFill>
              </a:rPr>
              <a:t>Unicode for accessibility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(Classes) - Added CRUD operations, Modified Fields, Added “Status” dropdown, Added Delete Warning, </a:t>
            </a:r>
            <a:endParaRPr>
              <a:solidFill>
                <a:schemeClr val="dk1"/>
              </a:solidFill>
            </a:endParaRPr>
          </a:p>
          <a:p>
            <a:pPr indent="-298450" lvl="0" marL="457200" rtl="0" algn="l">
              <a:spcBef>
                <a:spcPts val="0"/>
              </a:spcBef>
              <a:spcAft>
                <a:spcPts val="0"/>
              </a:spcAft>
              <a:buSzPts val="1100"/>
              <a:buChar char="●"/>
            </a:pPr>
            <a:r>
              <a:rPr lang="en"/>
              <a:t>(Email Distribution) - Added Icon, (</a:t>
            </a:r>
            <a:r>
              <a:rPr lang="en"/>
              <a:t>Functionality)</a:t>
            </a:r>
            <a:r>
              <a:rPr lang="en"/>
              <a:t> - Admin sends message to users.   All admin’s get the same email</a:t>
            </a:r>
            <a:endParaRPr/>
          </a:p>
          <a:p>
            <a:pPr indent="-298450" lvl="0" marL="457200" rtl="0" algn="l">
              <a:spcBef>
                <a:spcPts val="0"/>
              </a:spcBef>
              <a:spcAft>
                <a:spcPts val="0"/>
              </a:spcAft>
              <a:buSzPts val="1100"/>
              <a:buChar char="●"/>
            </a:pPr>
            <a:r>
              <a:rPr lang="en"/>
              <a:t>(Instructors) Added  Icon, (</a:t>
            </a:r>
            <a:r>
              <a:rPr lang="en"/>
              <a:t>Functionality)</a:t>
            </a:r>
            <a:r>
              <a:rPr lang="en"/>
              <a:t> - Able to perform CRUD operations on Instructors)</a:t>
            </a:r>
            <a:endParaRPr/>
          </a:p>
          <a:p>
            <a:pPr indent="-298450" lvl="0" marL="457200" rtl="0" algn="l">
              <a:spcBef>
                <a:spcPts val="0"/>
              </a:spcBef>
              <a:spcAft>
                <a:spcPts val="0"/>
              </a:spcAft>
              <a:buSzPts val="1100"/>
              <a:buChar char="●"/>
            </a:pPr>
            <a:r>
              <a:rPr lang="en"/>
              <a:t>(Suggested Schools) - Fixed missing Title Bar (pending fix by Hamdi)</a:t>
            </a:r>
            <a:endParaRPr/>
          </a:p>
          <a:p>
            <a:pPr indent="-298450" lvl="0" marL="457200" rtl="0" algn="l">
              <a:spcBef>
                <a:spcPts val="0"/>
              </a:spcBef>
              <a:spcAft>
                <a:spcPts val="0"/>
              </a:spcAft>
              <a:buSzPts val="1100"/>
              <a:buChar char="●"/>
            </a:pPr>
            <a:r>
              <a:rPr lang="en"/>
              <a:t>(API) - Added Icon, (Functionality) - Added links for Json output examples and some images.</a:t>
            </a:r>
            <a:endParaRPr/>
          </a:p>
          <a:p>
            <a:pPr indent="-298450" lvl="0" marL="457200" rtl="0" algn="l">
              <a:spcBef>
                <a:spcPts val="0"/>
              </a:spcBef>
              <a:spcAft>
                <a:spcPts val="0"/>
              </a:spcAft>
              <a:buSzPts val="1100"/>
              <a:buChar char="●"/>
            </a:pPr>
            <a:r>
              <a:rPr lang="en"/>
              <a:t>(Upload) - Added Icon – </a:t>
            </a:r>
            <a:r>
              <a:rPr lang="en"/>
              <a:t>Functionality</a:t>
            </a:r>
            <a:r>
              <a:rPr lang="en"/>
              <a:t> existed.  (Allows *.csv data upload to populate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slides below for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Saturday 4/27/24 — Mekdes &amp; Daniel will update the following slides to </a:t>
            </a:r>
            <a:r>
              <a:rPr lang="en"/>
              <a:t>elaborate</a:t>
            </a:r>
            <a:r>
              <a:rPr lang="en"/>
              <a:t> more in these line items above)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c5bc4d0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c5bc4d0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298450" lvl="0" marL="457200" rtl="0" algn="l">
              <a:spcBef>
                <a:spcPts val="0"/>
              </a:spcBef>
              <a:spcAft>
                <a:spcPts val="0"/>
              </a:spcAft>
              <a:buSzPts val="1100"/>
              <a:buChar char="●"/>
            </a:pPr>
            <a:r>
              <a:rPr lang="en"/>
              <a:t>Speak to ability to see all user types (admin, student, instructor)</a:t>
            </a:r>
            <a:endParaRPr/>
          </a:p>
          <a:p>
            <a:pPr indent="-298450" lvl="0" marL="457200" rtl="0" algn="l">
              <a:spcBef>
                <a:spcPts val="0"/>
              </a:spcBef>
              <a:spcAft>
                <a:spcPts val="0"/>
              </a:spcAft>
              <a:buSzPts val="1100"/>
              <a:buChar char="●"/>
            </a:pPr>
            <a:r>
              <a:rPr lang="en"/>
              <a:t>Delete protection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b9806b010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b9806b01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b9806b010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b9806b010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b9806b01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b9806b01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learnandhelp.jasthi.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81625" y="1307700"/>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Learn and Help 3.0</a:t>
            </a:r>
            <a:br>
              <a:rPr lang="en"/>
            </a:br>
            <a:r>
              <a:rPr lang="en"/>
              <a:t> End User Manual</a:t>
            </a:r>
            <a:endParaRPr/>
          </a:p>
        </p:txBody>
      </p:sp>
      <p:sp>
        <p:nvSpPr>
          <p:cNvPr id="135" name="Google Shape;135;p13"/>
          <p:cNvSpPr txBox="1"/>
          <p:nvPr>
            <p:ph idx="1" type="subTitle"/>
          </p:nvPr>
        </p:nvSpPr>
        <p:spPr>
          <a:xfrm>
            <a:off x="0" y="2834125"/>
            <a:ext cx="9144000" cy="134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85"/>
              <a:t>Team Alligators</a:t>
            </a:r>
            <a:endParaRPr sz="3085"/>
          </a:p>
          <a:p>
            <a:pPr indent="0" lvl="0" marL="0" rtl="0" algn="l">
              <a:spcBef>
                <a:spcPts val="0"/>
              </a:spcBef>
              <a:spcAft>
                <a:spcPts val="0"/>
              </a:spcAft>
              <a:buNone/>
            </a:pPr>
            <a:r>
              <a:rPr lang="en" sz="2191"/>
              <a:t>Mekdes Gebrechristos, </a:t>
            </a:r>
            <a:r>
              <a:rPr lang="en" sz="2191"/>
              <a:t>Hamdi Kelil, Jet Lao, Pong Lee, </a:t>
            </a:r>
            <a:r>
              <a:rPr lang="en" sz="2191"/>
              <a:t>Daniel Kolles</a:t>
            </a:r>
            <a:endParaRPr sz="219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Book Report</a:t>
            </a:r>
            <a:endParaRPr/>
          </a:p>
        </p:txBody>
      </p:sp>
      <p:sp>
        <p:nvSpPr>
          <p:cNvPr id="193" name="Google Shape;193;p22"/>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As  an Admin</a:t>
            </a:r>
            <a:endParaRPr/>
          </a:p>
          <a:p>
            <a:pPr indent="-304958" lvl="0" marL="457200" rtl="0" algn="l">
              <a:spcBef>
                <a:spcPts val="1200"/>
              </a:spcBef>
              <a:spcAft>
                <a:spcPts val="0"/>
              </a:spcAft>
              <a:buSzPct val="100000"/>
              <a:buChar char="●"/>
            </a:pPr>
            <a:r>
              <a:rPr lang="en"/>
              <a:t>Admin</a:t>
            </a:r>
            <a:r>
              <a:rPr lang="en"/>
              <a:t> can view the book details</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What we implemented/changed</a:t>
            </a:r>
            <a:endParaRPr/>
          </a:p>
          <a:p>
            <a:pPr indent="-304958" lvl="0" marL="457200" rtl="0" algn="l">
              <a:spcBef>
                <a:spcPts val="1200"/>
              </a:spcBef>
              <a:spcAft>
                <a:spcPts val="0"/>
              </a:spcAft>
              <a:buSzPct val="100000"/>
              <a:buChar char="●"/>
            </a:pPr>
            <a:r>
              <a:rPr lang="en"/>
              <a:t>Added unicode for language support, &amp; accessibility</a:t>
            </a:r>
            <a:endParaRPr/>
          </a:p>
          <a:p>
            <a:pPr indent="-304958" lvl="0" marL="457200" rtl="0" algn="l">
              <a:spcBef>
                <a:spcPts val="0"/>
              </a:spcBef>
              <a:spcAft>
                <a:spcPts val="0"/>
              </a:spcAft>
              <a:buSzPct val="100000"/>
              <a:buChar char="●"/>
            </a:pPr>
            <a:r>
              <a:rPr lang="en"/>
              <a:t>Added protection of copyright law</a:t>
            </a:r>
            <a:endParaRPr/>
          </a:p>
          <a:p>
            <a:pPr indent="0" lvl="0" marL="457200" rtl="0" algn="l">
              <a:spcBef>
                <a:spcPts val="1200"/>
              </a:spcBef>
              <a:spcAft>
                <a:spcPts val="1200"/>
              </a:spcAft>
              <a:buNone/>
            </a:pPr>
            <a:r>
              <a:t/>
            </a:r>
            <a:endParaRPr/>
          </a:p>
        </p:txBody>
      </p:sp>
      <p:pic>
        <p:nvPicPr>
          <p:cNvPr id="194" name="Google Shape;194;p22"/>
          <p:cNvPicPr preferRelativeResize="0"/>
          <p:nvPr/>
        </p:nvPicPr>
        <p:blipFill>
          <a:blip r:embed="rId3">
            <a:alphaModFix/>
          </a:blip>
          <a:stretch>
            <a:fillRect/>
          </a:stretch>
        </p:blipFill>
        <p:spPr>
          <a:xfrm>
            <a:off x="5354700" y="475425"/>
            <a:ext cx="3478700" cy="4295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Classes</a:t>
            </a:r>
            <a:endParaRPr/>
          </a:p>
        </p:txBody>
      </p:sp>
      <p:sp>
        <p:nvSpPr>
          <p:cNvPr id="200" name="Google Shape;200;p23"/>
          <p:cNvSpPr txBox="1"/>
          <p:nvPr>
            <p:ph idx="1" type="body"/>
          </p:nvPr>
        </p:nvSpPr>
        <p:spPr>
          <a:xfrm>
            <a:off x="230950" y="1972550"/>
            <a:ext cx="3798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Allows Admin to perform CRUD </a:t>
            </a:r>
            <a:r>
              <a:rPr lang="en"/>
              <a:t>operations</a:t>
            </a:r>
            <a:r>
              <a:rPr lang="en"/>
              <a:t> on Classes.</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Added “Status” drop-down (Approved, Proposed, Inactive)</a:t>
            </a:r>
            <a:endParaRPr/>
          </a:p>
          <a:p>
            <a:pPr indent="-311150" lvl="0" marL="457200" rtl="0" algn="l">
              <a:spcBef>
                <a:spcPts val="0"/>
              </a:spcBef>
              <a:spcAft>
                <a:spcPts val="0"/>
              </a:spcAft>
              <a:buSzPts val="1300"/>
              <a:buChar char="●"/>
            </a:pPr>
            <a:r>
              <a:rPr lang="en"/>
              <a:t>Added Delete protection (prompt/warning)</a:t>
            </a:r>
            <a:endParaRPr/>
          </a:p>
          <a:p>
            <a:pPr indent="-311150" lvl="0" marL="457200" rtl="0" algn="l">
              <a:spcBef>
                <a:spcPts val="0"/>
              </a:spcBef>
              <a:spcAft>
                <a:spcPts val="0"/>
              </a:spcAft>
              <a:buSzPts val="1300"/>
              <a:buChar char="●"/>
            </a:pPr>
            <a:r>
              <a:rPr lang="en"/>
              <a:t>Form fields were made adjustable</a:t>
            </a:r>
            <a:endParaRPr/>
          </a:p>
        </p:txBody>
      </p:sp>
      <p:pic>
        <p:nvPicPr>
          <p:cNvPr id="201" name="Google Shape;201;p23"/>
          <p:cNvPicPr preferRelativeResize="0"/>
          <p:nvPr/>
        </p:nvPicPr>
        <p:blipFill>
          <a:blip r:embed="rId3">
            <a:alphaModFix/>
          </a:blip>
          <a:stretch>
            <a:fillRect/>
          </a:stretch>
        </p:blipFill>
        <p:spPr>
          <a:xfrm>
            <a:off x="4029850" y="1143000"/>
            <a:ext cx="5006574" cy="27176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Email Distribution</a:t>
            </a:r>
            <a:endParaRPr/>
          </a:p>
        </p:txBody>
      </p:sp>
      <p:sp>
        <p:nvSpPr>
          <p:cNvPr id="207" name="Google Shape;207;p24"/>
          <p:cNvSpPr txBox="1"/>
          <p:nvPr>
            <p:ph idx="1" type="body"/>
          </p:nvPr>
        </p:nvSpPr>
        <p:spPr>
          <a:xfrm>
            <a:off x="230950" y="1959125"/>
            <a:ext cx="3798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Can send email to all </a:t>
            </a:r>
            <a:r>
              <a:rPr lang="en"/>
              <a:t>registered</a:t>
            </a:r>
            <a:r>
              <a:rPr lang="en"/>
              <a:t> users</a:t>
            </a:r>
            <a:endParaRPr/>
          </a:p>
          <a:p>
            <a:pPr indent="-311150" lvl="0" marL="457200" rtl="0" algn="l">
              <a:spcBef>
                <a:spcPts val="0"/>
              </a:spcBef>
              <a:spcAft>
                <a:spcPts val="0"/>
              </a:spcAft>
              <a:buSzPts val="1300"/>
              <a:buChar char="●"/>
            </a:pPr>
            <a:r>
              <a:rPr lang="en"/>
              <a:t>All Admins get the same email</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Updated Form fields to adjustable</a:t>
            </a:r>
            <a:endParaRPr/>
          </a:p>
          <a:p>
            <a:pPr indent="-311150" lvl="0" marL="457200" rtl="0" algn="l">
              <a:spcBef>
                <a:spcPts val="0"/>
              </a:spcBef>
              <a:spcAft>
                <a:spcPts val="0"/>
              </a:spcAft>
              <a:buSzPts val="1300"/>
              <a:buChar char="●"/>
            </a:pPr>
            <a:r>
              <a:rPr lang="en"/>
              <a:t>Added Send &amp; Cancel buttons</a:t>
            </a:r>
            <a:endParaRPr/>
          </a:p>
          <a:p>
            <a:pPr indent="-311150" lvl="0" marL="457200" rtl="0" algn="l">
              <a:spcBef>
                <a:spcPts val="0"/>
              </a:spcBef>
              <a:spcAft>
                <a:spcPts val="0"/>
              </a:spcAft>
              <a:buSzPts val="1300"/>
              <a:buChar char="●"/>
            </a:pPr>
            <a:r>
              <a:rPr lang="en"/>
              <a:t>All Emails pulled in from database.  </a:t>
            </a:r>
            <a:endParaRPr/>
          </a:p>
          <a:p>
            <a:pPr indent="-311150" lvl="0" marL="457200" rtl="0" algn="l">
              <a:spcBef>
                <a:spcPts val="0"/>
              </a:spcBef>
              <a:spcAft>
                <a:spcPts val="0"/>
              </a:spcAft>
              <a:buSzPts val="1300"/>
              <a:buChar char="●"/>
            </a:pPr>
            <a:r>
              <a:rPr lang="en"/>
              <a:t>Added email Icon (Administrator Page)</a:t>
            </a:r>
            <a:endParaRPr/>
          </a:p>
        </p:txBody>
      </p:sp>
      <p:pic>
        <p:nvPicPr>
          <p:cNvPr id="208" name="Google Shape;208;p24"/>
          <p:cNvPicPr preferRelativeResize="0"/>
          <p:nvPr/>
        </p:nvPicPr>
        <p:blipFill>
          <a:blip r:embed="rId3">
            <a:alphaModFix/>
          </a:blip>
          <a:stretch>
            <a:fillRect/>
          </a:stretch>
        </p:blipFill>
        <p:spPr>
          <a:xfrm>
            <a:off x="4029850" y="1204200"/>
            <a:ext cx="4978373" cy="264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Instructors</a:t>
            </a:r>
            <a:endParaRPr/>
          </a:p>
        </p:txBody>
      </p:sp>
      <p:sp>
        <p:nvSpPr>
          <p:cNvPr id="214" name="Google Shape;214;p25"/>
          <p:cNvSpPr txBox="1"/>
          <p:nvPr>
            <p:ph idx="1" type="body"/>
          </p:nvPr>
        </p:nvSpPr>
        <p:spPr>
          <a:xfrm>
            <a:off x="230975" y="2019475"/>
            <a:ext cx="3798900" cy="2415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As an Admin</a:t>
            </a:r>
            <a:endParaRPr/>
          </a:p>
          <a:p>
            <a:pPr indent="-304958" lvl="0" marL="457200" rtl="0" algn="l">
              <a:spcBef>
                <a:spcPts val="1200"/>
              </a:spcBef>
              <a:spcAft>
                <a:spcPts val="0"/>
              </a:spcAft>
              <a:buSzPct val="100000"/>
              <a:buChar char="●"/>
            </a:pPr>
            <a:r>
              <a:rPr lang="en"/>
              <a:t>Can perform CRUD operations (Was static info before)</a:t>
            </a:r>
            <a:endParaRPr/>
          </a:p>
          <a:p>
            <a:pPr indent="0" lvl="0" marL="0" rtl="0" algn="l">
              <a:spcBef>
                <a:spcPts val="1200"/>
              </a:spcBef>
              <a:spcAft>
                <a:spcPts val="0"/>
              </a:spcAft>
              <a:buNone/>
            </a:pPr>
            <a:r>
              <a:rPr lang="en"/>
              <a:t>What we implemented/changed</a:t>
            </a:r>
            <a:endParaRPr/>
          </a:p>
          <a:p>
            <a:pPr indent="-304958" lvl="0" marL="457200" rtl="0" algn="l">
              <a:spcBef>
                <a:spcPts val="1200"/>
              </a:spcBef>
              <a:spcAft>
                <a:spcPts val="0"/>
              </a:spcAft>
              <a:buSzPct val="100000"/>
              <a:buChar char="●"/>
            </a:pPr>
            <a:r>
              <a:rPr lang="en"/>
              <a:t>Added </a:t>
            </a:r>
            <a:r>
              <a:rPr lang="en"/>
              <a:t>Instructors Icon to  (Administrator Page)</a:t>
            </a:r>
            <a:endParaRPr/>
          </a:p>
          <a:p>
            <a:pPr indent="-304958" lvl="0" marL="457200" rtl="0" algn="l">
              <a:spcBef>
                <a:spcPts val="0"/>
              </a:spcBef>
              <a:spcAft>
                <a:spcPts val="0"/>
              </a:spcAft>
              <a:buSzPct val="100000"/>
              <a:buChar char="●"/>
            </a:pPr>
            <a:r>
              <a:rPr lang="en"/>
              <a:t>A</a:t>
            </a:r>
            <a:r>
              <a:rPr lang="en"/>
              <a:t>bility to upload a image as profile</a:t>
            </a:r>
            <a:endParaRPr/>
          </a:p>
          <a:p>
            <a:pPr indent="-304958" lvl="0" marL="457200" rtl="0" algn="l">
              <a:spcBef>
                <a:spcPts val="0"/>
              </a:spcBef>
              <a:spcAft>
                <a:spcPts val="0"/>
              </a:spcAft>
              <a:buSzPct val="100000"/>
              <a:buChar char="●"/>
            </a:pPr>
            <a:r>
              <a:rPr lang="en"/>
              <a:t>Added Edit/Delete buttons Instructors.</a:t>
            </a:r>
            <a:endParaRPr/>
          </a:p>
          <a:p>
            <a:pPr indent="-304958" lvl="0" marL="457200" rtl="0" algn="l">
              <a:spcBef>
                <a:spcPts val="0"/>
              </a:spcBef>
              <a:spcAft>
                <a:spcPts val="0"/>
              </a:spcAft>
              <a:buSzPct val="100000"/>
              <a:buChar char="●"/>
            </a:pPr>
            <a:r>
              <a:rPr lang="en"/>
              <a:t>Added columns as shown</a:t>
            </a:r>
            <a:endParaRPr/>
          </a:p>
          <a:p>
            <a:pPr indent="-304958" lvl="0" marL="457200" rtl="0" algn="l">
              <a:spcBef>
                <a:spcPts val="0"/>
              </a:spcBef>
              <a:spcAft>
                <a:spcPts val="0"/>
              </a:spcAft>
              <a:buSzPct val="100000"/>
              <a:buChar char="●"/>
            </a:pPr>
            <a:r>
              <a:rPr lang="en"/>
              <a:t>Added provisions in database</a:t>
            </a:r>
            <a:endParaRPr/>
          </a:p>
          <a:p>
            <a:pPr indent="-304958" lvl="0" marL="457200" rtl="0" algn="l">
              <a:spcBef>
                <a:spcPts val="0"/>
              </a:spcBef>
              <a:spcAft>
                <a:spcPts val="0"/>
              </a:spcAft>
              <a:buSzPct val="100000"/>
              <a:buChar char="●"/>
            </a:pPr>
            <a:r>
              <a:rPr lang="en"/>
              <a:t>Added Delete protection (prompt/warning)</a:t>
            </a:r>
            <a:endParaRPr/>
          </a:p>
        </p:txBody>
      </p:sp>
      <p:pic>
        <p:nvPicPr>
          <p:cNvPr id="215" name="Google Shape;215;p25"/>
          <p:cNvPicPr preferRelativeResize="0"/>
          <p:nvPr/>
        </p:nvPicPr>
        <p:blipFill>
          <a:blip r:embed="rId3">
            <a:alphaModFix/>
          </a:blip>
          <a:stretch>
            <a:fillRect/>
          </a:stretch>
        </p:blipFill>
        <p:spPr>
          <a:xfrm>
            <a:off x="4029875" y="1239249"/>
            <a:ext cx="5029073" cy="2509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API</a:t>
            </a:r>
            <a:endParaRPr/>
          </a:p>
        </p:txBody>
      </p:sp>
      <p:sp>
        <p:nvSpPr>
          <p:cNvPr id="221" name="Google Shape;221;p26"/>
          <p:cNvSpPr txBox="1"/>
          <p:nvPr>
            <p:ph idx="1" type="body"/>
          </p:nvPr>
        </p:nvSpPr>
        <p:spPr>
          <a:xfrm>
            <a:off x="230950" y="1945700"/>
            <a:ext cx="3798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Admin can read how to use API to get information about school and books.</a:t>
            </a:r>
            <a:endParaRPr/>
          </a:p>
          <a:p>
            <a:pPr indent="-311150" lvl="0" marL="457200" rtl="0" algn="l">
              <a:spcBef>
                <a:spcPts val="0"/>
              </a:spcBef>
              <a:spcAft>
                <a:spcPts val="0"/>
              </a:spcAft>
              <a:buSzPts val="1300"/>
              <a:buChar char="●"/>
            </a:pPr>
            <a:r>
              <a:rPr lang="en"/>
              <a:t>Admin can view data information by clicking on the links to the examples (JSON format)</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Added API Icon </a:t>
            </a:r>
            <a:r>
              <a:rPr lang="en"/>
              <a:t>(Administrator Page)</a:t>
            </a:r>
            <a:endParaRPr/>
          </a:p>
          <a:p>
            <a:pPr indent="-311150" lvl="0" marL="457200" rtl="0" algn="l">
              <a:spcBef>
                <a:spcPts val="0"/>
              </a:spcBef>
              <a:spcAft>
                <a:spcPts val="0"/>
              </a:spcAft>
              <a:buSzPts val="1300"/>
              <a:buChar char="●"/>
            </a:pPr>
            <a:r>
              <a:rPr lang="en"/>
              <a:t>Added associated webpage and images</a:t>
            </a:r>
            <a:endParaRPr/>
          </a:p>
        </p:txBody>
      </p:sp>
      <p:pic>
        <p:nvPicPr>
          <p:cNvPr id="222" name="Google Shape;222;p26"/>
          <p:cNvPicPr preferRelativeResize="0"/>
          <p:nvPr/>
        </p:nvPicPr>
        <p:blipFill>
          <a:blip r:embed="rId3">
            <a:alphaModFix/>
          </a:blip>
          <a:stretch>
            <a:fillRect/>
          </a:stretch>
        </p:blipFill>
        <p:spPr>
          <a:xfrm>
            <a:off x="4029850" y="1256750"/>
            <a:ext cx="5012275" cy="263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Upload CSV</a:t>
            </a:r>
            <a:endParaRPr/>
          </a:p>
        </p:txBody>
      </p:sp>
      <p:sp>
        <p:nvSpPr>
          <p:cNvPr id="228" name="Google Shape;228;p27"/>
          <p:cNvSpPr txBox="1"/>
          <p:nvPr>
            <p:ph idx="1" type="body"/>
          </p:nvPr>
        </p:nvSpPr>
        <p:spPr>
          <a:xfrm>
            <a:off x="230975" y="1952450"/>
            <a:ext cx="3798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Can </a:t>
            </a:r>
            <a:r>
              <a:rPr lang="en"/>
              <a:t>update database with school information via a CSV file (e.g address, phone numbers, etc.)</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Upload Icon (Administrator Page)</a:t>
            </a:r>
            <a:endParaRPr/>
          </a:p>
          <a:p>
            <a:pPr indent="-311150" lvl="0" marL="457200" rtl="0" algn="l">
              <a:spcBef>
                <a:spcPts val="0"/>
              </a:spcBef>
              <a:spcAft>
                <a:spcPts val="0"/>
              </a:spcAft>
              <a:buSzPts val="1300"/>
              <a:buChar char="●"/>
            </a:pPr>
            <a:r>
              <a:rPr lang="en"/>
              <a:t>Linked icon to existing webpage</a:t>
            </a:r>
            <a:endParaRPr/>
          </a:p>
          <a:p>
            <a:pPr indent="-311150" lvl="0" marL="457200" rtl="0" algn="l">
              <a:spcBef>
                <a:spcPts val="0"/>
              </a:spcBef>
              <a:spcAft>
                <a:spcPts val="0"/>
              </a:spcAft>
              <a:buSzPts val="1300"/>
              <a:buChar char="●"/>
            </a:pPr>
            <a:r>
              <a:rPr lang="en"/>
              <a:t>Functionality remains unchanged</a:t>
            </a:r>
            <a:endParaRPr/>
          </a:p>
        </p:txBody>
      </p:sp>
      <p:pic>
        <p:nvPicPr>
          <p:cNvPr id="229" name="Google Shape;229;p27"/>
          <p:cNvPicPr preferRelativeResize="0"/>
          <p:nvPr/>
        </p:nvPicPr>
        <p:blipFill>
          <a:blip r:embed="rId3">
            <a:alphaModFix/>
          </a:blip>
          <a:stretch>
            <a:fillRect/>
          </a:stretch>
        </p:blipFill>
        <p:spPr>
          <a:xfrm>
            <a:off x="3916000" y="1309688"/>
            <a:ext cx="5077474" cy="2524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347625" y="1997400"/>
            <a:ext cx="56415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User / Visitor Functionality</a:t>
            </a:r>
            <a:endParaRPr b="1"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School </a:t>
            </a:r>
            <a:endParaRPr/>
          </a:p>
        </p:txBody>
      </p:sp>
      <p:sp>
        <p:nvSpPr>
          <p:cNvPr id="240" name="Google Shape;240;p29"/>
          <p:cNvSpPr txBox="1"/>
          <p:nvPr>
            <p:ph idx="1" type="body"/>
          </p:nvPr>
        </p:nvSpPr>
        <p:spPr>
          <a:xfrm>
            <a:off x="92050" y="140180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Here Users/Visitors can see a list of schools</a:t>
            </a:r>
            <a:endParaRPr/>
          </a:p>
          <a:p>
            <a:pPr indent="-311150" lvl="0" marL="457200" rtl="0" algn="l">
              <a:spcBef>
                <a:spcPts val="0"/>
              </a:spcBef>
              <a:spcAft>
                <a:spcPts val="0"/>
              </a:spcAft>
              <a:buSzPts val="1300"/>
              <a:buChar char="●"/>
            </a:pPr>
            <a:r>
              <a:rPr lang="en"/>
              <a:t>When User/Visitor clicks on google pins it will take them to a google maps with all the school location on it. </a:t>
            </a:r>
            <a:endParaRPr/>
          </a:p>
        </p:txBody>
      </p:sp>
      <p:pic>
        <p:nvPicPr>
          <p:cNvPr id="241" name="Google Shape;241;p29"/>
          <p:cNvPicPr preferRelativeResize="0"/>
          <p:nvPr/>
        </p:nvPicPr>
        <p:blipFill>
          <a:blip r:embed="rId3">
            <a:alphaModFix/>
          </a:blip>
          <a:stretch>
            <a:fillRect/>
          </a:stretch>
        </p:blipFill>
        <p:spPr>
          <a:xfrm>
            <a:off x="3890950" y="130800"/>
            <a:ext cx="4809323" cy="2402146"/>
          </a:xfrm>
          <a:prstGeom prst="rect">
            <a:avLst/>
          </a:prstGeom>
          <a:noFill/>
          <a:ln>
            <a:noFill/>
          </a:ln>
        </p:spPr>
      </p:pic>
      <p:pic>
        <p:nvPicPr>
          <p:cNvPr id="242" name="Google Shape;242;p29"/>
          <p:cNvPicPr preferRelativeResize="0"/>
          <p:nvPr/>
        </p:nvPicPr>
        <p:blipFill>
          <a:blip r:embed="rId4">
            <a:alphaModFix/>
          </a:blip>
          <a:stretch>
            <a:fillRect/>
          </a:stretch>
        </p:blipFill>
        <p:spPr>
          <a:xfrm>
            <a:off x="3890950" y="2778625"/>
            <a:ext cx="4809326" cy="2114262"/>
          </a:xfrm>
          <a:prstGeom prst="rect">
            <a:avLst/>
          </a:prstGeom>
          <a:noFill/>
          <a:ln>
            <a:noFill/>
          </a:ln>
        </p:spPr>
      </p:pic>
      <p:sp>
        <p:nvSpPr>
          <p:cNvPr id="243" name="Google Shape;243;p29"/>
          <p:cNvSpPr txBox="1"/>
          <p:nvPr/>
        </p:nvSpPr>
        <p:spPr>
          <a:xfrm>
            <a:off x="92050" y="2778625"/>
            <a:ext cx="3000000" cy="19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What we implemented/changed</a:t>
            </a:r>
            <a:endParaRPr sz="1300">
              <a:solidFill>
                <a:schemeClr val="lt1"/>
              </a:solidFill>
              <a:latin typeface="Lato"/>
              <a:ea typeface="Lato"/>
              <a:cs typeface="Lato"/>
              <a:sym typeface="Lato"/>
            </a:endParaRPr>
          </a:p>
          <a:p>
            <a:pPr indent="-311150" lvl="0" marL="457200" rtl="0" algn="l">
              <a:lnSpc>
                <a:spcPct val="115000"/>
              </a:lnSpc>
              <a:spcBef>
                <a:spcPts val="1200"/>
              </a:spcBef>
              <a:spcAft>
                <a:spcPts val="0"/>
              </a:spcAft>
              <a:buClr>
                <a:schemeClr val="lt1"/>
              </a:buClr>
              <a:buSzPts val="1300"/>
              <a:buFont typeface="Lato"/>
              <a:buChar char="●"/>
            </a:pPr>
            <a:r>
              <a:rPr lang="en" sz="1300">
                <a:solidFill>
                  <a:schemeClr val="lt1"/>
                </a:solidFill>
                <a:latin typeface="Lato"/>
                <a:ea typeface="Lato"/>
                <a:cs typeface="Lato"/>
                <a:sym typeface="Lato"/>
              </a:rPr>
              <a:t>Implemented Google Pins Button to display a map with school locations fetched from a database, receiving easy access and visualization of relevant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School details</a:t>
            </a:r>
            <a:endParaRPr/>
          </a:p>
        </p:txBody>
      </p:sp>
      <p:sp>
        <p:nvSpPr>
          <p:cNvPr id="249" name="Google Shape;249;p30"/>
          <p:cNvSpPr txBox="1"/>
          <p:nvPr>
            <p:ph idx="1" type="body"/>
          </p:nvPr>
        </p:nvSpPr>
        <p:spPr>
          <a:xfrm>
            <a:off x="49975" y="136380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When a user/</a:t>
            </a:r>
            <a:r>
              <a:rPr lang="en"/>
              <a:t>visitor</a:t>
            </a:r>
            <a:r>
              <a:rPr lang="en"/>
              <a:t> clicks on a school they’re interested in they will see a more detailed information about that school</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We removed the file names for the images</a:t>
            </a:r>
            <a:endParaRPr/>
          </a:p>
        </p:txBody>
      </p:sp>
      <p:pic>
        <p:nvPicPr>
          <p:cNvPr id="250" name="Google Shape;250;p30"/>
          <p:cNvPicPr preferRelativeResize="0"/>
          <p:nvPr/>
        </p:nvPicPr>
        <p:blipFill>
          <a:blip r:embed="rId3">
            <a:alphaModFix/>
          </a:blip>
          <a:stretch>
            <a:fillRect/>
          </a:stretch>
        </p:blipFill>
        <p:spPr>
          <a:xfrm>
            <a:off x="4572000" y="216025"/>
            <a:ext cx="4307651" cy="2499824"/>
          </a:xfrm>
          <a:prstGeom prst="rect">
            <a:avLst/>
          </a:prstGeom>
          <a:noFill/>
          <a:ln>
            <a:noFill/>
          </a:ln>
        </p:spPr>
      </p:pic>
      <p:pic>
        <p:nvPicPr>
          <p:cNvPr id="251" name="Google Shape;251;p30"/>
          <p:cNvPicPr preferRelativeResize="0"/>
          <p:nvPr/>
        </p:nvPicPr>
        <p:blipFill>
          <a:blip r:embed="rId4">
            <a:alphaModFix/>
          </a:blip>
          <a:stretch>
            <a:fillRect/>
          </a:stretch>
        </p:blipFill>
        <p:spPr>
          <a:xfrm>
            <a:off x="6339500" y="3329675"/>
            <a:ext cx="2540138" cy="1324001"/>
          </a:xfrm>
          <a:prstGeom prst="rect">
            <a:avLst/>
          </a:prstGeom>
          <a:noFill/>
          <a:ln>
            <a:noFill/>
          </a:ln>
        </p:spPr>
      </p:pic>
      <p:pic>
        <p:nvPicPr>
          <p:cNvPr id="252" name="Google Shape;252;p30"/>
          <p:cNvPicPr preferRelativeResize="0"/>
          <p:nvPr/>
        </p:nvPicPr>
        <p:blipFill>
          <a:blip r:embed="rId5">
            <a:alphaModFix/>
          </a:blip>
          <a:stretch>
            <a:fillRect/>
          </a:stretch>
        </p:blipFill>
        <p:spPr>
          <a:xfrm>
            <a:off x="3447974" y="3329673"/>
            <a:ext cx="2716599" cy="1324000"/>
          </a:xfrm>
          <a:prstGeom prst="rect">
            <a:avLst/>
          </a:prstGeom>
          <a:noFill/>
          <a:ln>
            <a:noFill/>
          </a:ln>
        </p:spPr>
      </p:pic>
      <p:sp>
        <p:nvSpPr>
          <p:cNvPr id="253" name="Google Shape;253;p30"/>
          <p:cNvSpPr txBox="1"/>
          <p:nvPr/>
        </p:nvSpPr>
        <p:spPr>
          <a:xfrm>
            <a:off x="3447975" y="4653675"/>
            <a:ext cx="2716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Before</a:t>
            </a:r>
            <a:endParaRPr sz="1300">
              <a:solidFill>
                <a:schemeClr val="lt1"/>
              </a:solidFill>
              <a:latin typeface="Lato"/>
              <a:ea typeface="Lato"/>
              <a:cs typeface="Lato"/>
              <a:sym typeface="Lato"/>
            </a:endParaRPr>
          </a:p>
        </p:txBody>
      </p:sp>
      <p:sp>
        <p:nvSpPr>
          <p:cNvPr id="254" name="Google Shape;254;p30"/>
          <p:cNvSpPr txBox="1"/>
          <p:nvPr/>
        </p:nvSpPr>
        <p:spPr>
          <a:xfrm>
            <a:off x="6339500" y="4653675"/>
            <a:ext cx="2540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After</a:t>
            </a:r>
            <a:endParaRPr sz="13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Classes</a:t>
            </a:r>
            <a:endParaRPr/>
          </a:p>
        </p:txBody>
      </p:sp>
      <p:sp>
        <p:nvSpPr>
          <p:cNvPr id="260" name="Google Shape;260;p31"/>
          <p:cNvSpPr txBox="1"/>
          <p:nvPr>
            <p:ph idx="1" type="body"/>
          </p:nvPr>
        </p:nvSpPr>
        <p:spPr>
          <a:xfrm>
            <a:off x="180575" y="1363800"/>
            <a:ext cx="3081900" cy="298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When a user/visitor clicks on classes they will see a list of classes and its description.</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Class</a:t>
            </a:r>
            <a:r>
              <a:rPr lang="en"/>
              <a:t>es data pulled from Database as it was static before.</a:t>
            </a:r>
            <a:endParaRPr/>
          </a:p>
        </p:txBody>
      </p:sp>
      <p:pic>
        <p:nvPicPr>
          <p:cNvPr id="261" name="Google Shape;261;p31"/>
          <p:cNvPicPr preferRelativeResize="0"/>
          <p:nvPr/>
        </p:nvPicPr>
        <p:blipFill>
          <a:blip r:embed="rId3">
            <a:alphaModFix/>
          </a:blip>
          <a:stretch>
            <a:fillRect/>
          </a:stretch>
        </p:blipFill>
        <p:spPr>
          <a:xfrm>
            <a:off x="3262469" y="1363800"/>
            <a:ext cx="5814805" cy="241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41" name="Google Shape;141;p14"/>
          <p:cNvSpPr txBox="1"/>
          <p:nvPr>
            <p:ph idx="1" type="body"/>
          </p:nvPr>
        </p:nvSpPr>
        <p:spPr>
          <a:xfrm>
            <a:off x="1297500" y="1886850"/>
            <a:ext cx="3798900" cy="278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Welcome / Introduction</a:t>
            </a:r>
            <a:endParaRPr/>
          </a:p>
          <a:p>
            <a:pPr indent="-311150" lvl="0" marL="457200" rtl="0" algn="l">
              <a:spcBef>
                <a:spcPts val="0"/>
              </a:spcBef>
              <a:spcAft>
                <a:spcPts val="0"/>
              </a:spcAft>
              <a:buSzPts val="1300"/>
              <a:buChar char="●"/>
            </a:pPr>
            <a:r>
              <a:rPr lang="en"/>
              <a:t>Team Alligators</a:t>
            </a:r>
            <a:endParaRPr/>
          </a:p>
          <a:p>
            <a:pPr indent="-311150" lvl="1" marL="914400" rtl="0" algn="l">
              <a:spcBef>
                <a:spcPts val="0"/>
              </a:spcBef>
              <a:spcAft>
                <a:spcPts val="0"/>
              </a:spcAft>
              <a:buSzPts val="1300"/>
              <a:buChar char="○"/>
            </a:pPr>
            <a:r>
              <a:rPr lang="en" sz="1300"/>
              <a:t>Mekdes Gebrechristos</a:t>
            </a:r>
            <a:endParaRPr sz="1300"/>
          </a:p>
          <a:p>
            <a:pPr indent="-311150" lvl="1" marL="914400" rtl="0" algn="l">
              <a:spcBef>
                <a:spcPts val="0"/>
              </a:spcBef>
              <a:spcAft>
                <a:spcPts val="0"/>
              </a:spcAft>
              <a:buSzPts val="1300"/>
              <a:buChar char="○"/>
            </a:pPr>
            <a:r>
              <a:rPr lang="en" sz="1300"/>
              <a:t>Hamdi Kelil</a:t>
            </a:r>
            <a:endParaRPr sz="1300"/>
          </a:p>
          <a:p>
            <a:pPr indent="-311150" lvl="1" marL="914400" rtl="0" algn="l">
              <a:spcBef>
                <a:spcPts val="0"/>
              </a:spcBef>
              <a:spcAft>
                <a:spcPts val="0"/>
              </a:spcAft>
              <a:buSzPts val="1300"/>
              <a:buChar char="○"/>
            </a:pPr>
            <a:r>
              <a:rPr lang="en" sz="1300"/>
              <a:t>Pong Shoua Lee</a:t>
            </a:r>
            <a:endParaRPr sz="1300"/>
          </a:p>
          <a:p>
            <a:pPr indent="-311150" lvl="1" marL="914400" rtl="0" algn="l">
              <a:spcBef>
                <a:spcPts val="0"/>
              </a:spcBef>
              <a:spcAft>
                <a:spcPts val="0"/>
              </a:spcAft>
              <a:buSzPts val="1300"/>
              <a:buChar char="○"/>
            </a:pPr>
            <a:r>
              <a:rPr lang="en" sz="1300"/>
              <a:t>Jet Lao</a:t>
            </a:r>
            <a:endParaRPr sz="1300"/>
          </a:p>
          <a:p>
            <a:pPr indent="-311150" lvl="1" marL="914400" rtl="0" algn="l">
              <a:spcBef>
                <a:spcPts val="0"/>
              </a:spcBef>
              <a:spcAft>
                <a:spcPts val="0"/>
              </a:spcAft>
              <a:buSzPts val="1300"/>
              <a:buChar char="○"/>
            </a:pPr>
            <a:r>
              <a:rPr lang="en" sz="1300"/>
              <a:t>Daniel Kolles</a:t>
            </a:r>
            <a:br>
              <a:rPr lang="en" sz="1300"/>
            </a:br>
            <a:endParaRPr/>
          </a:p>
          <a:p>
            <a:pPr indent="-311150" lvl="0" marL="457200" rtl="0" algn="l">
              <a:spcBef>
                <a:spcPts val="0"/>
              </a:spcBef>
              <a:spcAft>
                <a:spcPts val="0"/>
              </a:spcAft>
              <a:buSzPts val="1300"/>
              <a:buChar char="●"/>
            </a:pPr>
            <a:r>
              <a:rPr lang="en"/>
              <a:t>Learn and Help 3.0</a:t>
            </a:r>
            <a:br>
              <a:rPr lang="en"/>
            </a:br>
            <a:r>
              <a:rPr lang="en" u="sng">
                <a:solidFill>
                  <a:schemeClr val="hlink"/>
                </a:solidFill>
                <a:hlinkClick r:id="rId3"/>
              </a:rPr>
              <a:t>https://learnandhelp.jasthi.com/</a:t>
            </a:r>
            <a:r>
              <a:rPr lang="en"/>
              <a:t> </a:t>
            </a:r>
            <a:endParaRPr sz="1300"/>
          </a:p>
          <a:p>
            <a:pPr indent="0" lvl="0" marL="0" rtl="0" algn="l">
              <a:spcBef>
                <a:spcPts val="1200"/>
              </a:spcBef>
              <a:spcAft>
                <a:spcPts val="1200"/>
              </a:spcAft>
              <a:buNone/>
            </a:pPr>
            <a:r>
              <a:t/>
            </a:r>
            <a:endParaRPr sz="1300"/>
          </a:p>
        </p:txBody>
      </p:sp>
      <p:sp>
        <p:nvSpPr>
          <p:cNvPr id="142" name="Google Shape;142;p14"/>
          <p:cNvSpPr txBox="1"/>
          <p:nvPr>
            <p:ph idx="1" type="body"/>
          </p:nvPr>
        </p:nvSpPr>
        <p:spPr>
          <a:xfrm>
            <a:off x="5246500" y="18868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Scope</a:t>
            </a:r>
            <a:endParaRPr/>
          </a:p>
          <a:p>
            <a:pPr indent="-311150" lvl="0" marL="457200" rtl="0" algn="l">
              <a:spcBef>
                <a:spcPts val="1200"/>
              </a:spcBef>
              <a:spcAft>
                <a:spcPts val="0"/>
              </a:spcAft>
              <a:buSzPts val="1300"/>
              <a:buChar char="●"/>
            </a:pPr>
            <a:r>
              <a:rPr lang="en"/>
              <a:t>As Administrator</a:t>
            </a:r>
            <a:endParaRPr sz="1300"/>
          </a:p>
          <a:p>
            <a:pPr indent="-311150" lvl="1" marL="914400" rtl="0" algn="l">
              <a:spcBef>
                <a:spcPts val="0"/>
              </a:spcBef>
              <a:spcAft>
                <a:spcPts val="0"/>
              </a:spcAft>
              <a:buSzPts val="1300"/>
              <a:buChar char="○"/>
            </a:pPr>
            <a:r>
              <a:rPr lang="en" sz="1300"/>
              <a:t>New </a:t>
            </a:r>
            <a:r>
              <a:rPr lang="en" sz="1300"/>
              <a:t>Functionality</a:t>
            </a:r>
            <a:r>
              <a:rPr lang="en" sz="1300"/>
              <a:t> Added</a:t>
            </a:r>
            <a:endParaRPr sz="1300"/>
          </a:p>
          <a:p>
            <a:pPr indent="-311150" lvl="1" marL="914400" rtl="0" algn="l">
              <a:spcBef>
                <a:spcPts val="0"/>
              </a:spcBef>
              <a:spcAft>
                <a:spcPts val="0"/>
              </a:spcAft>
              <a:buSzPts val="1300"/>
              <a:buChar char="○"/>
            </a:pPr>
            <a:r>
              <a:rPr lang="en" sz="1300"/>
              <a:t>Other Changes Made</a:t>
            </a:r>
            <a:endParaRPr sz="1300"/>
          </a:p>
          <a:p>
            <a:pPr indent="-311150" lvl="0" marL="457200" rtl="0" algn="l">
              <a:spcBef>
                <a:spcPts val="0"/>
              </a:spcBef>
              <a:spcAft>
                <a:spcPts val="0"/>
              </a:spcAft>
              <a:buSzPts val="1300"/>
              <a:buChar char="●"/>
            </a:pPr>
            <a:r>
              <a:rPr lang="en"/>
              <a:t>As User</a:t>
            </a:r>
            <a:endParaRPr sz="1300"/>
          </a:p>
          <a:p>
            <a:pPr indent="-311150" lvl="1" marL="914400" rtl="0" algn="l">
              <a:spcBef>
                <a:spcPts val="0"/>
              </a:spcBef>
              <a:spcAft>
                <a:spcPts val="0"/>
              </a:spcAft>
              <a:buSzPts val="1300"/>
              <a:buChar char="○"/>
            </a:pPr>
            <a:r>
              <a:rPr lang="en" sz="1300"/>
              <a:t>New Views / Capabilities</a:t>
            </a:r>
            <a:endParaRPr sz="1300"/>
          </a:p>
          <a:p>
            <a:pPr indent="-311150" lvl="0" marL="457200" rtl="0" algn="l">
              <a:spcBef>
                <a:spcPts val="0"/>
              </a:spcBef>
              <a:spcAft>
                <a:spcPts val="0"/>
              </a:spcAft>
              <a:buSzPts val="1300"/>
              <a:buChar char="●"/>
            </a:pPr>
            <a:r>
              <a:rPr lang="en"/>
              <a:t>Demo (Admin / User)</a:t>
            </a:r>
            <a:endParaRPr/>
          </a:p>
          <a:p>
            <a:pPr indent="-311150" lvl="0" marL="457200" rtl="0" algn="l">
              <a:spcBef>
                <a:spcPts val="0"/>
              </a:spcBef>
              <a:spcAft>
                <a:spcPts val="0"/>
              </a:spcAft>
              <a:buSzPts val="1300"/>
              <a:buChar char="●"/>
            </a:pPr>
            <a:r>
              <a:rPr lang="en"/>
              <a:t>Q &amp; A</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Causes</a:t>
            </a:r>
            <a:endParaRPr/>
          </a:p>
        </p:txBody>
      </p:sp>
      <p:sp>
        <p:nvSpPr>
          <p:cNvPr id="267" name="Google Shape;267;p32"/>
          <p:cNvSpPr txBox="1"/>
          <p:nvPr>
            <p:ph idx="1" type="body"/>
          </p:nvPr>
        </p:nvSpPr>
        <p:spPr>
          <a:xfrm>
            <a:off x="277375" y="1415525"/>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Here a user/visitor can create a new cause to help give more options of </a:t>
            </a:r>
            <a:r>
              <a:rPr lang="en"/>
              <a:t>volunteering</a:t>
            </a:r>
            <a:r>
              <a:rPr lang="en"/>
              <a:t>. </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No </a:t>
            </a:r>
            <a:r>
              <a:rPr lang="en"/>
              <a:t>implementation</a:t>
            </a:r>
            <a:r>
              <a:rPr lang="en"/>
              <a:t> was added/changed on “causes” </a:t>
            </a:r>
            <a:endParaRPr/>
          </a:p>
        </p:txBody>
      </p:sp>
      <p:pic>
        <p:nvPicPr>
          <p:cNvPr id="268" name="Google Shape;268;p32"/>
          <p:cNvPicPr preferRelativeResize="0"/>
          <p:nvPr/>
        </p:nvPicPr>
        <p:blipFill>
          <a:blip r:embed="rId4">
            <a:alphaModFix/>
          </a:blip>
          <a:stretch>
            <a:fillRect/>
          </a:stretch>
        </p:blipFill>
        <p:spPr>
          <a:xfrm>
            <a:off x="4076276" y="1415522"/>
            <a:ext cx="4994450" cy="1577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Blogs</a:t>
            </a:r>
            <a:endParaRPr/>
          </a:p>
        </p:txBody>
      </p:sp>
      <p:sp>
        <p:nvSpPr>
          <p:cNvPr id="274" name="Google Shape;274;p33"/>
          <p:cNvSpPr txBox="1"/>
          <p:nvPr>
            <p:ph idx="1" type="body"/>
          </p:nvPr>
        </p:nvSpPr>
        <p:spPr>
          <a:xfrm>
            <a:off x="196825" y="1678475"/>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In blogs users/visitors can see blogs written by admins or teacher talking about what is new and happening. </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Our team </a:t>
            </a:r>
            <a:r>
              <a:rPr lang="en"/>
              <a:t>didn't</a:t>
            </a:r>
            <a:r>
              <a:rPr lang="en"/>
              <a:t> change anything </a:t>
            </a:r>
            <a:endParaRPr/>
          </a:p>
        </p:txBody>
      </p:sp>
      <p:pic>
        <p:nvPicPr>
          <p:cNvPr id="275" name="Google Shape;275;p33"/>
          <p:cNvPicPr preferRelativeResize="0"/>
          <p:nvPr/>
        </p:nvPicPr>
        <p:blipFill>
          <a:blip r:embed="rId3">
            <a:alphaModFix/>
          </a:blip>
          <a:stretch>
            <a:fillRect/>
          </a:stretch>
        </p:blipFill>
        <p:spPr>
          <a:xfrm>
            <a:off x="4275625" y="1291700"/>
            <a:ext cx="4650375" cy="300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Books</a:t>
            </a:r>
            <a:endParaRPr/>
          </a:p>
        </p:txBody>
      </p:sp>
      <p:sp>
        <p:nvSpPr>
          <p:cNvPr id="281" name="Google Shape;281;p34"/>
          <p:cNvSpPr txBox="1"/>
          <p:nvPr>
            <p:ph idx="1" type="body"/>
          </p:nvPr>
        </p:nvSpPr>
        <p:spPr>
          <a:xfrm>
            <a:off x="237675" y="1952425"/>
            <a:ext cx="3222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Users/visitors can browse, view details, request, and filter books by grid, list, details, and grade levels.</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We implemented two buttons that changes the view from either a grind view or a list view</a:t>
            </a:r>
            <a:endParaRPr/>
          </a:p>
        </p:txBody>
      </p:sp>
      <p:pic>
        <p:nvPicPr>
          <p:cNvPr id="282" name="Google Shape;282;p34"/>
          <p:cNvPicPr preferRelativeResize="0"/>
          <p:nvPr/>
        </p:nvPicPr>
        <p:blipFill>
          <a:blip r:embed="rId3">
            <a:alphaModFix/>
          </a:blip>
          <a:stretch>
            <a:fillRect/>
          </a:stretch>
        </p:blipFill>
        <p:spPr>
          <a:xfrm>
            <a:off x="3593825" y="205500"/>
            <a:ext cx="4831802" cy="2415901"/>
          </a:xfrm>
          <a:prstGeom prst="rect">
            <a:avLst/>
          </a:prstGeom>
          <a:noFill/>
          <a:ln>
            <a:noFill/>
          </a:ln>
        </p:spPr>
      </p:pic>
      <p:pic>
        <p:nvPicPr>
          <p:cNvPr id="283" name="Google Shape;283;p34"/>
          <p:cNvPicPr preferRelativeResize="0"/>
          <p:nvPr/>
        </p:nvPicPr>
        <p:blipFill>
          <a:blip r:embed="rId4">
            <a:alphaModFix/>
          </a:blip>
          <a:stretch>
            <a:fillRect/>
          </a:stretch>
        </p:blipFill>
        <p:spPr>
          <a:xfrm>
            <a:off x="3593825" y="2745153"/>
            <a:ext cx="4831798" cy="21406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297500" y="393750"/>
            <a:ext cx="48795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Instructors / Meet Instructors</a:t>
            </a:r>
            <a:endParaRPr/>
          </a:p>
        </p:txBody>
      </p:sp>
      <p:sp>
        <p:nvSpPr>
          <p:cNvPr id="289" name="Google Shape;289;p35"/>
          <p:cNvSpPr txBox="1"/>
          <p:nvPr>
            <p:ph idx="1" type="body"/>
          </p:nvPr>
        </p:nvSpPr>
        <p:spPr>
          <a:xfrm>
            <a:off x="79625" y="1449100"/>
            <a:ext cx="3360600" cy="2966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User/visitors can view a list of instructors that are teaching courses on the Learn and help website</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Instructor data pulled from Database as it was static</a:t>
            </a:r>
            <a:endParaRPr/>
          </a:p>
          <a:p>
            <a:pPr indent="-311150" lvl="0" marL="457200" rtl="0" algn="l">
              <a:spcBef>
                <a:spcPts val="0"/>
              </a:spcBef>
              <a:spcAft>
                <a:spcPts val="0"/>
              </a:spcAft>
              <a:buSzPts val="1300"/>
              <a:buChar char="●"/>
            </a:pPr>
            <a:r>
              <a:rPr lang="en"/>
              <a:t>Changed toolbar name from “Meet our Instructors” to “Instructors”.</a:t>
            </a:r>
            <a:endParaRPr/>
          </a:p>
          <a:p>
            <a:pPr indent="-311150" lvl="0" marL="457200" rtl="0" algn="l">
              <a:spcBef>
                <a:spcPts val="0"/>
              </a:spcBef>
              <a:spcAft>
                <a:spcPts val="0"/>
              </a:spcAft>
              <a:buSzPts val="1300"/>
              <a:buChar char="●"/>
            </a:pPr>
            <a:r>
              <a:rPr lang="en"/>
              <a:t>Users can view all instructors and read their biography.</a:t>
            </a:r>
            <a:endParaRPr/>
          </a:p>
        </p:txBody>
      </p:sp>
      <p:pic>
        <p:nvPicPr>
          <p:cNvPr id="290" name="Google Shape;290;p35"/>
          <p:cNvPicPr preferRelativeResize="0"/>
          <p:nvPr/>
        </p:nvPicPr>
        <p:blipFill>
          <a:blip r:embed="rId3">
            <a:alphaModFix/>
          </a:blip>
          <a:stretch>
            <a:fillRect/>
          </a:stretch>
        </p:blipFill>
        <p:spPr>
          <a:xfrm>
            <a:off x="3543225" y="1449175"/>
            <a:ext cx="5398848" cy="296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lang="en"/>
              <a:t>Suggest a School</a:t>
            </a:r>
            <a:endParaRPr/>
          </a:p>
        </p:txBody>
      </p:sp>
      <p:sp>
        <p:nvSpPr>
          <p:cNvPr id="296" name="Google Shape;296;p36"/>
          <p:cNvSpPr txBox="1"/>
          <p:nvPr>
            <p:ph idx="1" type="body"/>
          </p:nvPr>
        </p:nvSpPr>
        <p:spPr>
          <a:xfrm>
            <a:off x="274700" y="1411550"/>
            <a:ext cx="3798900" cy="309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A user/visitor can </a:t>
            </a:r>
            <a:r>
              <a:rPr lang="en"/>
              <a:t>suggest</a:t>
            </a:r>
            <a:r>
              <a:rPr lang="en"/>
              <a:t> their own school or a school they know that can provide more hands on experience. </a:t>
            </a:r>
            <a:endParaRPr/>
          </a:p>
          <a:p>
            <a:pPr indent="-311150" lvl="0" marL="457200" rtl="0" algn="l">
              <a:spcBef>
                <a:spcPts val="0"/>
              </a:spcBef>
              <a:spcAft>
                <a:spcPts val="0"/>
              </a:spcAft>
              <a:buSzPts val="1300"/>
              <a:buChar char="●"/>
            </a:pPr>
            <a:r>
              <a:rPr lang="en"/>
              <a:t>The suggested school then sent to the admin </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We implemented a form that the user/visitor uses to send the suggested school.</a:t>
            </a:r>
            <a:endParaRPr/>
          </a:p>
        </p:txBody>
      </p:sp>
      <p:pic>
        <p:nvPicPr>
          <p:cNvPr id="297" name="Google Shape;297;p36"/>
          <p:cNvPicPr preferRelativeResize="0"/>
          <p:nvPr/>
        </p:nvPicPr>
        <p:blipFill>
          <a:blip r:embed="rId3">
            <a:alphaModFix/>
          </a:blip>
          <a:stretch>
            <a:fillRect/>
          </a:stretch>
        </p:blipFill>
        <p:spPr>
          <a:xfrm>
            <a:off x="4073600" y="1281900"/>
            <a:ext cx="4906101" cy="3224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Contact Us</a:t>
            </a:r>
            <a:endParaRPr/>
          </a:p>
        </p:txBody>
      </p:sp>
      <p:sp>
        <p:nvSpPr>
          <p:cNvPr id="303" name="Google Shape;303;p37"/>
          <p:cNvSpPr txBox="1"/>
          <p:nvPr>
            <p:ph idx="1" type="body"/>
          </p:nvPr>
        </p:nvSpPr>
        <p:spPr>
          <a:xfrm>
            <a:off x="87575" y="1504825"/>
            <a:ext cx="3942300" cy="289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As a user/visitor </a:t>
            </a:r>
            <a:endParaRPr/>
          </a:p>
          <a:p>
            <a:pPr indent="-304958" lvl="0" marL="457200" rtl="0" algn="l">
              <a:spcBef>
                <a:spcPts val="1200"/>
              </a:spcBef>
              <a:spcAft>
                <a:spcPts val="0"/>
              </a:spcAft>
              <a:buSzPct val="100000"/>
              <a:buChar char="●"/>
            </a:pPr>
            <a:r>
              <a:rPr lang="en"/>
              <a:t>Users/visitors can send an email about any questions to an admin about anything related to the website or to receive more information on certain topics </a:t>
            </a:r>
            <a:endParaRPr/>
          </a:p>
          <a:p>
            <a:pPr indent="0" lvl="0" marL="0" rtl="0" algn="l">
              <a:spcBef>
                <a:spcPts val="1200"/>
              </a:spcBef>
              <a:spcAft>
                <a:spcPts val="0"/>
              </a:spcAft>
              <a:buNone/>
            </a:pPr>
            <a:r>
              <a:rPr lang="en"/>
              <a:t>What we implemented/changed</a:t>
            </a:r>
            <a:endParaRPr/>
          </a:p>
          <a:p>
            <a:pPr indent="-304958" lvl="0" marL="457200" rtl="0" algn="l">
              <a:spcBef>
                <a:spcPts val="1200"/>
              </a:spcBef>
              <a:spcAft>
                <a:spcPts val="0"/>
              </a:spcAft>
              <a:buSzPct val="100000"/>
              <a:buChar char="●"/>
            </a:pPr>
            <a:r>
              <a:rPr lang="en"/>
              <a:t>Updated Form</a:t>
            </a:r>
            <a:endParaRPr/>
          </a:p>
          <a:p>
            <a:pPr indent="-304958" lvl="0" marL="457200" rtl="0" algn="l">
              <a:spcBef>
                <a:spcPts val="0"/>
              </a:spcBef>
              <a:spcAft>
                <a:spcPts val="0"/>
              </a:spcAft>
              <a:buSzPct val="100000"/>
              <a:buChar char="●"/>
            </a:pPr>
            <a:r>
              <a:rPr lang="en"/>
              <a:t>Every admin gets the Contact Us form data via email</a:t>
            </a:r>
            <a:endParaRPr/>
          </a:p>
          <a:p>
            <a:pPr indent="-304958" lvl="0" marL="457200" rtl="0" algn="l">
              <a:spcBef>
                <a:spcPts val="0"/>
              </a:spcBef>
              <a:spcAft>
                <a:spcPts val="0"/>
              </a:spcAft>
              <a:buSzPct val="100000"/>
              <a:buChar char="●"/>
            </a:pPr>
            <a:r>
              <a:rPr lang="en"/>
              <a:t>Fixed link to Learn &amp; Help PDF</a:t>
            </a:r>
            <a:endParaRPr/>
          </a:p>
          <a:p>
            <a:pPr indent="-304958" lvl="0" marL="457200" rtl="0" algn="l">
              <a:spcBef>
                <a:spcPts val="0"/>
              </a:spcBef>
              <a:spcAft>
                <a:spcPts val="0"/>
              </a:spcAft>
              <a:buSzPct val="100000"/>
              <a:buChar char="●"/>
            </a:pPr>
            <a:r>
              <a:rPr lang="en"/>
              <a:t>User can send an email to admins about  questions they have</a:t>
            </a:r>
            <a:endParaRPr/>
          </a:p>
        </p:txBody>
      </p:sp>
      <p:pic>
        <p:nvPicPr>
          <p:cNvPr id="304" name="Google Shape;304;p37"/>
          <p:cNvPicPr preferRelativeResize="0"/>
          <p:nvPr/>
        </p:nvPicPr>
        <p:blipFill>
          <a:blip r:embed="rId3">
            <a:alphaModFix/>
          </a:blip>
          <a:stretch>
            <a:fillRect/>
          </a:stretch>
        </p:blipFill>
        <p:spPr>
          <a:xfrm>
            <a:off x="4029875" y="1265975"/>
            <a:ext cx="5000726" cy="3239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 Now</a:t>
            </a:r>
            <a:endParaRPr/>
          </a:p>
        </p:txBody>
      </p:sp>
      <p:sp>
        <p:nvSpPr>
          <p:cNvPr id="310" name="Google Shape;310;p38"/>
          <p:cNvSpPr txBox="1"/>
          <p:nvPr>
            <p:ph idx="1" type="body"/>
          </p:nvPr>
        </p:nvSpPr>
        <p:spPr>
          <a:xfrm>
            <a:off x="211550" y="1439900"/>
            <a:ext cx="3798900" cy="2819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As a user they can register for a class</a:t>
            </a:r>
            <a:endParaRPr/>
          </a:p>
          <a:p>
            <a:pPr indent="-311150" lvl="0" marL="457200" rtl="0" algn="l">
              <a:spcBef>
                <a:spcPts val="0"/>
              </a:spcBef>
              <a:spcAft>
                <a:spcPts val="0"/>
              </a:spcAft>
              <a:buSzPts val="1300"/>
              <a:buChar char="●"/>
            </a:pPr>
            <a:r>
              <a:rPr lang="en"/>
              <a:t>If a visitor is to click on the “Register now” button it will take them to the login page to either login or create a account. </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Requires registered user to View</a:t>
            </a:r>
            <a:endParaRPr/>
          </a:p>
          <a:p>
            <a:pPr indent="-311150" lvl="0" marL="457200" rtl="0" algn="l">
              <a:spcBef>
                <a:spcPts val="0"/>
              </a:spcBef>
              <a:spcAft>
                <a:spcPts val="0"/>
              </a:spcAft>
              <a:buSzPts val="1300"/>
              <a:buChar char="●"/>
            </a:pPr>
            <a:r>
              <a:rPr lang="en"/>
              <a:t>Updated Form data. </a:t>
            </a:r>
            <a:endParaRPr/>
          </a:p>
          <a:p>
            <a:pPr indent="-311150" lvl="0" marL="457200" rtl="0" algn="l">
              <a:spcBef>
                <a:spcPts val="0"/>
              </a:spcBef>
              <a:spcAft>
                <a:spcPts val="0"/>
              </a:spcAft>
              <a:buSzPts val="1300"/>
              <a:buChar char="●"/>
            </a:pPr>
            <a:r>
              <a:rPr lang="en"/>
              <a:t>Form pulls in “Approved Classes” for user to select (was static content)</a:t>
            </a:r>
            <a:endParaRPr/>
          </a:p>
        </p:txBody>
      </p:sp>
      <p:pic>
        <p:nvPicPr>
          <p:cNvPr id="311" name="Google Shape;311;p38"/>
          <p:cNvPicPr preferRelativeResize="0"/>
          <p:nvPr/>
        </p:nvPicPr>
        <p:blipFill>
          <a:blip r:embed="rId3">
            <a:alphaModFix/>
          </a:blip>
          <a:stretch>
            <a:fillRect/>
          </a:stretch>
        </p:blipFill>
        <p:spPr>
          <a:xfrm>
            <a:off x="4010450" y="1281900"/>
            <a:ext cx="4947926" cy="297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Reset Password</a:t>
            </a:r>
            <a:endParaRPr/>
          </a:p>
        </p:txBody>
      </p:sp>
      <p:sp>
        <p:nvSpPr>
          <p:cNvPr id="317" name="Google Shape;317;p39"/>
          <p:cNvSpPr txBox="1"/>
          <p:nvPr>
            <p:ph idx="1" type="body"/>
          </p:nvPr>
        </p:nvSpPr>
        <p:spPr>
          <a:xfrm>
            <a:off x="260625" y="1425200"/>
            <a:ext cx="3798900" cy="3170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As a user/visitor </a:t>
            </a:r>
            <a:endParaRPr/>
          </a:p>
          <a:p>
            <a:pPr indent="-311150" lvl="0" marL="457200" rtl="0" algn="l">
              <a:spcBef>
                <a:spcPts val="1200"/>
              </a:spcBef>
              <a:spcAft>
                <a:spcPts val="0"/>
              </a:spcAft>
              <a:buSzPts val="1300"/>
              <a:buChar char="●"/>
            </a:pPr>
            <a:r>
              <a:rPr lang="en"/>
              <a:t>If a user forgets their password they can request one by clicking on the forgot password which will then prompt them to follow a couple of steps to reset their password</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Implemented forms with password reset functionality, </a:t>
            </a:r>
            <a:r>
              <a:rPr lang="en"/>
              <a:t>enchanting</a:t>
            </a:r>
            <a:r>
              <a:rPr lang="en"/>
              <a:t> new format: eight characters including six numbers, one lowercase letter, and one symbol, with hashed token validation and existing email database check.</a:t>
            </a:r>
            <a:endParaRPr/>
          </a:p>
        </p:txBody>
      </p:sp>
      <p:pic>
        <p:nvPicPr>
          <p:cNvPr id="318" name="Google Shape;318;p39"/>
          <p:cNvPicPr preferRelativeResize="0"/>
          <p:nvPr/>
        </p:nvPicPr>
        <p:blipFill>
          <a:blip r:embed="rId3">
            <a:alphaModFix/>
          </a:blip>
          <a:stretch>
            <a:fillRect/>
          </a:stretch>
        </p:blipFill>
        <p:spPr>
          <a:xfrm>
            <a:off x="4386525" y="675650"/>
            <a:ext cx="3896751" cy="2071650"/>
          </a:xfrm>
          <a:prstGeom prst="rect">
            <a:avLst/>
          </a:prstGeom>
          <a:noFill/>
          <a:ln>
            <a:noFill/>
          </a:ln>
        </p:spPr>
      </p:pic>
      <p:pic>
        <p:nvPicPr>
          <p:cNvPr id="319" name="Google Shape;319;p39"/>
          <p:cNvPicPr preferRelativeResize="0"/>
          <p:nvPr/>
        </p:nvPicPr>
        <p:blipFill>
          <a:blip r:embed="rId4">
            <a:alphaModFix/>
          </a:blip>
          <a:stretch>
            <a:fillRect/>
          </a:stretch>
        </p:blipFill>
        <p:spPr>
          <a:xfrm>
            <a:off x="4386525" y="2785650"/>
            <a:ext cx="3896751" cy="21227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 &amp; A</a:t>
            </a:r>
            <a:endParaRPr/>
          </a:p>
        </p:txBody>
      </p:sp>
      <p:sp>
        <p:nvSpPr>
          <p:cNvPr id="325" name="Google Shape;325;p40"/>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872"/>
              <a:t>Thank you !</a:t>
            </a:r>
            <a:endParaRPr b="1" sz="2872"/>
          </a:p>
          <a:p>
            <a:pPr indent="0" lvl="0" marL="0" rtl="0" algn="l">
              <a:spcBef>
                <a:spcPts val="1200"/>
              </a:spcBef>
              <a:spcAft>
                <a:spcPts val="0"/>
              </a:spcAft>
              <a:buNone/>
            </a:pPr>
            <a:r>
              <a:t/>
            </a:r>
            <a:endParaRPr/>
          </a:p>
          <a:p>
            <a:pPr indent="-298767" lvl="0" marL="457200" rtl="0" algn="l">
              <a:spcBef>
                <a:spcPts val="1200"/>
              </a:spcBef>
              <a:spcAft>
                <a:spcPts val="0"/>
              </a:spcAft>
              <a:buSzPct val="100000"/>
              <a:buChar char="●"/>
            </a:pPr>
            <a:r>
              <a:rPr lang="en"/>
              <a:t>Mekdes Gebrechristos</a:t>
            </a:r>
            <a:endParaRPr/>
          </a:p>
          <a:p>
            <a:pPr indent="-298767" lvl="0" marL="457200" rtl="0" algn="l">
              <a:spcBef>
                <a:spcPts val="0"/>
              </a:spcBef>
              <a:spcAft>
                <a:spcPts val="0"/>
              </a:spcAft>
              <a:buSzPct val="100000"/>
              <a:buChar char="●"/>
            </a:pPr>
            <a:r>
              <a:rPr lang="en"/>
              <a:t>Hamdi Kelil</a:t>
            </a:r>
            <a:endParaRPr/>
          </a:p>
          <a:p>
            <a:pPr indent="-298767" lvl="0" marL="457200" rtl="0" algn="l">
              <a:spcBef>
                <a:spcPts val="0"/>
              </a:spcBef>
              <a:spcAft>
                <a:spcPts val="0"/>
              </a:spcAft>
              <a:buSzPct val="100000"/>
              <a:buChar char="●"/>
            </a:pPr>
            <a:r>
              <a:rPr lang="en"/>
              <a:t>Pong Shoua Lee</a:t>
            </a:r>
            <a:endParaRPr/>
          </a:p>
          <a:p>
            <a:pPr indent="-298767" lvl="0" marL="457200" rtl="0" algn="l">
              <a:spcBef>
                <a:spcPts val="0"/>
              </a:spcBef>
              <a:spcAft>
                <a:spcPts val="0"/>
              </a:spcAft>
              <a:buSzPct val="100000"/>
              <a:buChar char="●"/>
            </a:pPr>
            <a:r>
              <a:rPr lang="en"/>
              <a:t>Jet Lao</a:t>
            </a:r>
            <a:endParaRPr/>
          </a:p>
          <a:p>
            <a:pPr indent="-298767" lvl="0" marL="457200" rtl="0" algn="l">
              <a:spcBef>
                <a:spcPts val="0"/>
              </a:spcBef>
              <a:spcAft>
                <a:spcPts val="0"/>
              </a:spcAft>
              <a:buSzPct val="100000"/>
              <a:buChar char="●"/>
            </a:pPr>
            <a:r>
              <a:rPr lang="en"/>
              <a:t>Daniel Kolles</a:t>
            </a:r>
            <a:endParaRPr/>
          </a:p>
          <a:p>
            <a:pPr indent="-298767" lvl="0" marL="457200" rtl="0" algn="l">
              <a:spcBef>
                <a:spcPts val="0"/>
              </a:spcBef>
              <a:spcAft>
                <a:spcPts val="0"/>
              </a:spcAft>
              <a:buSzPct val="100000"/>
              <a:buChar char="●"/>
            </a:pPr>
            <a:r>
              <a:rPr lang="en"/>
              <a:t>Dr. Siva Jasthi</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978150" y="1997400"/>
            <a:ext cx="3803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Demo</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233600" y="2032900"/>
            <a:ext cx="6252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t>Administrator </a:t>
            </a:r>
            <a:r>
              <a:rPr b="1" lang="en" sz="3000"/>
              <a:t>Functionality</a:t>
            </a:r>
            <a:endParaRPr b="1"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Administration</a:t>
            </a:r>
            <a:r>
              <a:rPr lang="en"/>
              <a:t> Page</a:t>
            </a:r>
            <a:endParaRPr/>
          </a:p>
          <a:p>
            <a:pPr indent="0" lvl="0" marL="0" rtl="0" algn="l">
              <a:spcBef>
                <a:spcPts val="0"/>
              </a:spcBef>
              <a:spcAft>
                <a:spcPts val="0"/>
              </a:spcAft>
              <a:buNone/>
            </a:pPr>
            <a:r>
              <a:t/>
            </a:r>
            <a:endParaRPr/>
          </a:p>
        </p:txBody>
      </p:sp>
      <p:pic>
        <p:nvPicPr>
          <p:cNvPr id="158" name="Google Shape;158;p17"/>
          <p:cNvPicPr preferRelativeResize="0"/>
          <p:nvPr/>
        </p:nvPicPr>
        <p:blipFill>
          <a:blip r:embed="rId3">
            <a:alphaModFix/>
          </a:blip>
          <a:stretch>
            <a:fillRect/>
          </a:stretch>
        </p:blipFill>
        <p:spPr>
          <a:xfrm>
            <a:off x="1097250" y="998600"/>
            <a:ext cx="7439398" cy="3721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a:t>
            </a:r>
            <a:endParaRPr/>
          </a:p>
        </p:txBody>
      </p:sp>
      <p:sp>
        <p:nvSpPr>
          <p:cNvPr id="164" name="Google Shape;164;p18"/>
          <p:cNvSpPr txBox="1"/>
          <p:nvPr>
            <p:ph idx="1" type="body"/>
          </p:nvPr>
        </p:nvSpPr>
        <p:spPr>
          <a:xfrm>
            <a:off x="227525" y="1538650"/>
            <a:ext cx="3762900" cy="3159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Admin can view all users</a:t>
            </a:r>
            <a:endParaRPr/>
          </a:p>
          <a:p>
            <a:pPr indent="-311150" lvl="0" marL="457200" rtl="0" algn="l">
              <a:spcBef>
                <a:spcPts val="0"/>
              </a:spcBef>
              <a:spcAft>
                <a:spcPts val="0"/>
              </a:spcAft>
              <a:buSzPts val="1300"/>
              <a:buChar char="●"/>
            </a:pPr>
            <a:r>
              <a:rPr lang="en"/>
              <a:t>Admin can view instructors, students, and admins</a:t>
            </a:r>
            <a:endParaRPr/>
          </a:p>
          <a:p>
            <a:pPr indent="-311150" lvl="0" marL="457200" rtl="0" algn="l">
              <a:spcBef>
                <a:spcPts val="0"/>
              </a:spcBef>
              <a:spcAft>
                <a:spcPts val="0"/>
              </a:spcAft>
              <a:buSzPts val="1300"/>
              <a:buChar char="●"/>
            </a:pPr>
            <a:r>
              <a:rPr lang="en"/>
              <a:t>Admins can create a new user</a:t>
            </a:r>
            <a:endParaRPr/>
          </a:p>
          <a:p>
            <a:pPr indent="-311150" lvl="0" marL="457200" rtl="0" algn="l">
              <a:spcBef>
                <a:spcPts val="0"/>
              </a:spcBef>
              <a:spcAft>
                <a:spcPts val="0"/>
              </a:spcAft>
              <a:buSzPts val="1300"/>
              <a:buChar char="●"/>
            </a:pPr>
            <a:r>
              <a:rPr lang="en"/>
              <a:t>Added Team Member names, emails, phone numbers, etc..</a:t>
            </a:r>
            <a:endParaRPr/>
          </a:p>
          <a:p>
            <a:pPr indent="-311150" lvl="0" marL="457200" rtl="0" algn="l">
              <a:spcBef>
                <a:spcPts val="0"/>
              </a:spcBef>
              <a:spcAft>
                <a:spcPts val="0"/>
              </a:spcAft>
              <a:buSzPts val="1300"/>
              <a:buChar char="●"/>
            </a:pPr>
            <a:r>
              <a:rPr lang="en"/>
              <a:t>Admins can delete users</a:t>
            </a:r>
            <a:endParaRPr/>
          </a:p>
          <a:p>
            <a:pPr indent="-311150" lvl="0" marL="457200" rtl="0" algn="l">
              <a:spcBef>
                <a:spcPts val="0"/>
              </a:spcBef>
              <a:spcAft>
                <a:spcPts val="0"/>
              </a:spcAft>
              <a:buSzPts val="1300"/>
              <a:buChar char="●"/>
            </a:pPr>
            <a:r>
              <a:rPr lang="en"/>
              <a:t>On the top there’s a toggle for columns to better organize what the admin is looking for</a:t>
            </a:r>
            <a:endParaRPr/>
          </a:p>
          <a:p>
            <a:pPr indent="-311150" lvl="0" marL="457200" rtl="0" algn="l">
              <a:spcBef>
                <a:spcPts val="0"/>
              </a:spcBef>
              <a:spcAft>
                <a:spcPts val="0"/>
              </a:spcAft>
              <a:buSzPts val="1300"/>
              <a:buChar char="●"/>
            </a:pPr>
            <a:r>
              <a:rPr lang="en"/>
              <a:t>Delete protection (prompt/warning)</a:t>
            </a:r>
            <a:endParaRPr/>
          </a:p>
          <a:p>
            <a:pPr indent="0" lvl="0" marL="0" rtl="0" algn="l">
              <a:spcBef>
                <a:spcPts val="1200"/>
              </a:spcBef>
              <a:spcAft>
                <a:spcPts val="1200"/>
              </a:spcAft>
              <a:buNone/>
            </a:pPr>
            <a:r>
              <a:t/>
            </a:r>
            <a:endParaRPr/>
          </a:p>
        </p:txBody>
      </p:sp>
      <p:pic>
        <p:nvPicPr>
          <p:cNvPr id="165" name="Google Shape;165;p18"/>
          <p:cNvPicPr preferRelativeResize="0"/>
          <p:nvPr/>
        </p:nvPicPr>
        <p:blipFill>
          <a:blip r:embed="rId3">
            <a:alphaModFix/>
          </a:blip>
          <a:stretch>
            <a:fillRect/>
          </a:stretch>
        </p:blipFill>
        <p:spPr>
          <a:xfrm>
            <a:off x="3946725" y="1237400"/>
            <a:ext cx="5122077" cy="2611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Schools</a:t>
            </a:r>
            <a:endParaRPr/>
          </a:p>
        </p:txBody>
      </p:sp>
      <p:sp>
        <p:nvSpPr>
          <p:cNvPr id="171" name="Google Shape;171;p19"/>
          <p:cNvSpPr txBox="1"/>
          <p:nvPr>
            <p:ph idx="1" type="body"/>
          </p:nvPr>
        </p:nvSpPr>
        <p:spPr>
          <a:xfrm>
            <a:off x="230150" y="1641850"/>
            <a:ext cx="3260400" cy="26610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3667"/>
              <a:t>As an Admin</a:t>
            </a:r>
            <a:endParaRPr sz="3667"/>
          </a:p>
          <a:p>
            <a:pPr indent="-299961" lvl="0" marL="457200" rtl="0" algn="l">
              <a:spcBef>
                <a:spcPts val="1200"/>
              </a:spcBef>
              <a:spcAft>
                <a:spcPts val="0"/>
              </a:spcAft>
              <a:buSzPct val="100000"/>
              <a:buChar char="●"/>
            </a:pPr>
            <a:r>
              <a:rPr lang="en" sz="4495"/>
              <a:t>Admins can see all the schools that are registered </a:t>
            </a:r>
            <a:endParaRPr sz="4495"/>
          </a:p>
          <a:p>
            <a:pPr indent="-299961" lvl="0" marL="457200" rtl="0" algn="l">
              <a:spcBef>
                <a:spcPts val="0"/>
              </a:spcBef>
              <a:spcAft>
                <a:spcPts val="0"/>
              </a:spcAft>
              <a:buSzPct val="100000"/>
              <a:buChar char="●"/>
            </a:pPr>
            <a:r>
              <a:rPr lang="en" sz="4495"/>
              <a:t>Admins can edit school details</a:t>
            </a:r>
            <a:endParaRPr sz="4495"/>
          </a:p>
          <a:p>
            <a:pPr indent="-299961" lvl="0" marL="457200" rtl="0" algn="l">
              <a:spcBef>
                <a:spcPts val="0"/>
              </a:spcBef>
              <a:spcAft>
                <a:spcPts val="0"/>
              </a:spcAft>
              <a:buSzPct val="100000"/>
              <a:buChar char="●"/>
            </a:pPr>
            <a:r>
              <a:rPr lang="en" sz="4495"/>
              <a:t>Admins can delete school details</a:t>
            </a:r>
            <a:endParaRPr sz="4495"/>
          </a:p>
          <a:p>
            <a:pPr indent="0" lvl="0" marL="0" rtl="0" algn="l">
              <a:spcBef>
                <a:spcPts val="1200"/>
              </a:spcBef>
              <a:spcAft>
                <a:spcPts val="0"/>
              </a:spcAft>
              <a:buNone/>
            </a:pPr>
            <a:r>
              <a:rPr lang="en" sz="3669"/>
              <a:t>What we implemented/changes</a:t>
            </a:r>
            <a:endParaRPr sz="3669"/>
          </a:p>
          <a:p>
            <a:pPr indent="-304922" lvl="0" marL="457200" rtl="0" algn="l">
              <a:spcBef>
                <a:spcPts val="1200"/>
              </a:spcBef>
              <a:spcAft>
                <a:spcPts val="0"/>
              </a:spcAft>
              <a:buSzPct val="100000"/>
              <a:buChar char="●"/>
            </a:pPr>
            <a:r>
              <a:rPr lang="en" sz="4807"/>
              <a:t>Added CRUD operations, Added Profile Picture, Moved Options selector to be visible, Image upload functionality.</a:t>
            </a:r>
            <a:endParaRPr/>
          </a:p>
        </p:txBody>
      </p:sp>
      <p:pic>
        <p:nvPicPr>
          <p:cNvPr id="172" name="Google Shape;172;p19"/>
          <p:cNvPicPr preferRelativeResize="0"/>
          <p:nvPr/>
        </p:nvPicPr>
        <p:blipFill>
          <a:blip r:embed="rId3">
            <a:alphaModFix/>
          </a:blip>
          <a:stretch>
            <a:fillRect/>
          </a:stretch>
        </p:blipFill>
        <p:spPr>
          <a:xfrm>
            <a:off x="3619250" y="1206550"/>
            <a:ext cx="5404975" cy="292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Schools Report (HTML)</a:t>
            </a:r>
            <a:endParaRPr/>
          </a:p>
        </p:txBody>
      </p:sp>
      <p:sp>
        <p:nvSpPr>
          <p:cNvPr id="178" name="Google Shape;178;p20"/>
          <p:cNvSpPr txBox="1"/>
          <p:nvPr>
            <p:ph idx="1" type="body"/>
          </p:nvPr>
        </p:nvSpPr>
        <p:spPr>
          <a:xfrm>
            <a:off x="229775" y="1416325"/>
            <a:ext cx="3391500" cy="29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an Admin</a:t>
            </a:r>
            <a:endParaRPr/>
          </a:p>
          <a:p>
            <a:pPr indent="-311150" lvl="0" marL="457200" rtl="0" algn="l">
              <a:spcBef>
                <a:spcPts val="1200"/>
              </a:spcBef>
              <a:spcAft>
                <a:spcPts val="0"/>
              </a:spcAft>
              <a:buSzPts val="1300"/>
              <a:buChar char="●"/>
            </a:pPr>
            <a:r>
              <a:rPr lang="en"/>
              <a:t>Admin can open file from icon</a:t>
            </a:r>
            <a:r>
              <a:rPr lang="en"/>
              <a:t> (Administrator Page)</a:t>
            </a:r>
            <a:endParaRPr/>
          </a:p>
          <a:p>
            <a:pPr indent="-311150" lvl="0" marL="457200" rtl="0" algn="l">
              <a:spcBef>
                <a:spcPts val="0"/>
              </a:spcBef>
              <a:spcAft>
                <a:spcPts val="0"/>
              </a:spcAft>
              <a:buSzPts val="1300"/>
              <a:buChar char="●"/>
            </a:pPr>
            <a:r>
              <a:rPr lang="en"/>
              <a:t>More detail information for each school </a:t>
            </a:r>
            <a:r>
              <a:rPr lang="en"/>
              <a:t>registered.</a:t>
            </a:r>
            <a:endParaRPr/>
          </a:p>
          <a:p>
            <a:pPr indent="0" lvl="0" marL="0" rtl="0" algn="l">
              <a:spcBef>
                <a:spcPts val="1200"/>
              </a:spcBef>
              <a:spcAft>
                <a:spcPts val="0"/>
              </a:spcAft>
              <a:buNone/>
            </a:pPr>
            <a:r>
              <a:rPr lang="en"/>
              <a:t>What we implemented/changed</a:t>
            </a:r>
            <a:endParaRPr/>
          </a:p>
          <a:p>
            <a:pPr indent="-311150" lvl="0" marL="457200" rtl="0" algn="l">
              <a:spcBef>
                <a:spcPts val="1200"/>
              </a:spcBef>
              <a:spcAft>
                <a:spcPts val="0"/>
              </a:spcAft>
              <a:buSzPts val="1300"/>
              <a:buChar char="●"/>
            </a:pPr>
            <a:r>
              <a:rPr lang="en"/>
              <a:t>Added missing (logos)</a:t>
            </a:r>
            <a:endParaRPr/>
          </a:p>
          <a:p>
            <a:pPr indent="-311150" lvl="0" marL="457200" rtl="0" algn="l">
              <a:spcBef>
                <a:spcPts val="0"/>
              </a:spcBef>
              <a:spcAft>
                <a:spcPts val="0"/>
              </a:spcAft>
              <a:buSzPts val="1300"/>
              <a:buChar char="●"/>
            </a:pPr>
            <a:r>
              <a:rPr lang="en"/>
              <a:t>Logos updated</a:t>
            </a:r>
            <a:endParaRPr/>
          </a:p>
        </p:txBody>
      </p:sp>
      <p:pic>
        <p:nvPicPr>
          <p:cNvPr id="179" name="Google Shape;179;p20"/>
          <p:cNvPicPr preferRelativeResize="0"/>
          <p:nvPr/>
        </p:nvPicPr>
        <p:blipFill>
          <a:blip r:embed="rId3">
            <a:alphaModFix/>
          </a:blip>
          <a:stretch>
            <a:fillRect/>
          </a:stretch>
        </p:blipFill>
        <p:spPr>
          <a:xfrm>
            <a:off x="3218450" y="1248275"/>
            <a:ext cx="5802677" cy="330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Books</a:t>
            </a:r>
            <a:endParaRPr/>
          </a:p>
        </p:txBody>
      </p:sp>
      <p:sp>
        <p:nvSpPr>
          <p:cNvPr id="185" name="Google Shape;185;p21"/>
          <p:cNvSpPr txBox="1"/>
          <p:nvPr>
            <p:ph idx="1" type="body"/>
          </p:nvPr>
        </p:nvSpPr>
        <p:spPr>
          <a:xfrm>
            <a:off x="229750" y="1664800"/>
            <a:ext cx="3798900" cy="2784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As an  Admin</a:t>
            </a:r>
            <a:endParaRPr/>
          </a:p>
          <a:p>
            <a:pPr indent="-304958" lvl="0" marL="457200" rtl="0" algn="l">
              <a:spcBef>
                <a:spcPts val="1200"/>
              </a:spcBef>
              <a:spcAft>
                <a:spcPts val="0"/>
              </a:spcAft>
              <a:buSzPct val="100000"/>
              <a:buChar char="●"/>
            </a:pPr>
            <a:r>
              <a:rPr lang="en"/>
              <a:t>Admin can view books by grade level</a:t>
            </a:r>
            <a:endParaRPr/>
          </a:p>
          <a:p>
            <a:pPr indent="-304958" lvl="0" marL="457200" rtl="0" algn="l">
              <a:spcBef>
                <a:spcPts val="0"/>
              </a:spcBef>
              <a:spcAft>
                <a:spcPts val="0"/>
              </a:spcAft>
              <a:buSzPct val="100000"/>
              <a:buChar char="●"/>
            </a:pPr>
            <a:r>
              <a:rPr lang="en"/>
              <a:t>Admin can generate an invoice for customers</a:t>
            </a:r>
            <a:endParaRPr/>
          </a:p>
          <a:p>
            <a:pPr indent="0" lvl="0" marL="0" rtl="0" algn="l">
              <a:spcBef>
                <a:spcPts val="1200"/>
              </a:spcBef>
              <a:spcAft>
                <a:spcPts val="0"/>
              </a:spcAft>
              <a:buNone/>
            </a:pPr>
            <a:r>
              <a:rPr lang="en"/>
              <a:t>What we implemented/changed</a:t>
            </a:r>
            <a:endParaRPr/>
          </a:p>
          <a:p>
            <a:pPr indent="-304958" lvl="0" marL="457200" rtl="0" algn="l">
              <a:spcBef>
                <a:spcPts val="1200"/>
              </a:spcBef>
              <a:spcAft>
                <a:spcPts val="0"/>
              </a:spcAft>
              <a:buSzPct val="100000"/>
              <a:buChar char="●"/>
            </a:pPr>
            <a:r>
              <a:rPr lang="en"/>
              <a:t>Added ‘Grid View’ and ‘List View’ Buttons</a:t>
            </a:r>
            <a:endParaRPr/>
          </a:p>
          <a:p>
            <a:pPr indent="-304958" lvl="0" marL="457200" rtl="0" algn="l">
              <a:spcBef>
                <a:spcPts val="0"/>
              </a:spcBef>
              <a:spcAft>
                <a:spcPts val="0"/>
              </a:spcAft>
              <a:buSzPct val="100000"/>
              <a:buChar char="●"/>
            </a:pPr>
            <a:r>
              <a:rPr lang="en"/>
              <a:t>Button function linked to appropriate view</a:t>
            </a:r>
            <a:endParaRPr/>
          </a:p>
          <a:p>
            <a:pPr indent="-304958" lvl="0" marL="457200" rtl="0" algn="l">
              <a:spcBef>
                <a:spcPts val="0"/>
              </a:spcBef>
              <a:spcAft>
                <a:spcPts val="0"/>
              </a:spcAft>
              <a:buSzPct val="100000"/>
              <a:buChar char="●"/>
            </a:pPr>
            <a:r>
              <a:rPr lang="en"/>
              <a:t>Consolidated </a:t>
            </a:r>
            <a:r>
              <a:rPr lang="en"/>
              <a:t>Web Pages</a:t>
            </a:r>
            <a:r>
              <a:rPr lang="en"/>
              <a:t>  - Content unchanged</a:t>
            </a:r>
            <a:endParaRPr/>
          </a:p>
          <a:p>
            <a:pPr indent="-304958" lvl="0" marL="457200" rtl="0" algn="l">
              <a:spcBef>
                <a:spcPts val="0"/>
              </a:spcBef>
              <a:spcAft>
                <a:spcPts val="0"/>
              </a:spcAft>
              <a:buSzPct val="100000"/>
              <a:buChar char="●"/>
            </a:pPr>
            <a:r>
              <a:rPr lang="en"/>
              <a:t>Removed ‘Books (Grid)’ from Toolbar</a:t>
            </a:r>
            <a:endParaRPr/>
          </a:p>
          <a:p>
            <a:pPr indent="-304958" lvl="0" marL="457200" rtl="0" algn="l">
              <a:spcBef>
                <a:spcPts val="0"/>
              </a:spcBef>
              <a:spcAft>
                <a:spcPts val="0"/>
              </a:spcAft>
              <a:buSzPct val="100000"/>
              <a:buChar char="●"/>
            </a:pPr>
            <a:r>
              <a:rPr lang="en"/>
              <a:t>Added Filter (Grid vs List view), modified filter/sort by Grade Level</a:t>
            </a:r>
            <a:endParaRPr/>
          </a:p>
        </p:txBody>
      </p:sp>
      <p:pic>
        <p:nvPicPr>
          <p:cNvPr id="186" name="Google Shape;186;p21"/>
          <p:cNvPicPr preferRelativeResize="0"/>
          <p:nvPr/>
        </p:nvPicPr>
        <p:blipFill>
          <a:blip r:embed="rId3">
            <a:alphaModFix/>
          </a:blip>
          <a:stretch>
            <a:fillRect/>
          </a:stretch>
        </p:blipFill>
        <p:spPr>
          <a:xfrm>
            <a:off x="4133925" y="188975"/>
            <a:ext cx="4597800" cy="2382773"/>
          </a:xfrm>
          <a:prstGeom prst="rect">
            <a:avLst/>
          </a:prstGeom>
          <a:noFill/>
          <a:ln>
            <a:noFill/>
          </a:ln>
        </p:spPr>
      </p:pic>
      <p:pic>
        <p:nvPicPr>
          <p:cNvPr id="187" name="Google Shape;187;p21"/>
          <p:cNvPicPr preferRelativeResize="0"/>
          <p:nvPr/>
        </p:nvPicPr>
        <p:blipFill>
          <a:blip r:embed="rId4">
            <a:alphaModFix/>
          </a:blip>
          <a:stretch>
            <a:fillRect/>
          </a:stretch>
        </p:blipFill>
        <p:spPr>
          <a:xfrm>
            <a:off x="4133925" y="2787250"/>
            <a:ext cx="4597801" cy="204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